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CCC3C9-EE1F-46CB-A238-C96230EFD088}">
  <a:tblStyle styleId="{9DCCC3C9-EE1F-46CB-A238-C96230EFD0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502a5fd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502a5fd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5950e2b1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5950e2b1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5950e2b1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5950e2b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5950e2b1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5950e2b1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502a5fd33_1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502a5fd33_1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309e510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309e510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502a5fd33_1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502a5fd33_1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502a5fd33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502a5fd33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502a5fd33_1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502a5fd33_1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502a5fd33_1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502a5fd33_1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502a5fd33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502a5fd33_1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502a5fd33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502a5fd33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502a5fd33_1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502a5fd33_1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502a5fd33_1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502a5fd33_1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502a5fd33_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502a5fd33_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502a5fd33_1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502a5fd33_1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502a5fd33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502a5fd33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02a5fd33_1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02a5fd33_1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502a5fd33_1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502a5fd33_1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502a5fd33_1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502a5fd33_1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502a5fd33_1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502a5fd33_1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502a5fd33_1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502a5fd33_1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502a5fd33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502a5fd33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502a5fd33_1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502a5fd33_1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502a5fd33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502a5fd33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502a5fd33_1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502a5fd33_1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5950e2b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5950e2b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5950e2b1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5950e2b1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5950e2b1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5950e2b1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5950e2b1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5950e2b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1"/>
        </a:solidFill>
      </p:bgPr>
    </p:bg>
    <p:spTree>
      <p:nvGrpSpPr>
        <p:cNvPr id="50" name="Shape 50"/>
        <p:cNvGrpSpPr/>
        <p:nvPr/>
      </p:nvGrpSpPr>
      <p:grpSpPr>
        <a:xfrm>
          <a:off x="0" y="0"/>
          <a:ext cx="0" cy="0"/>
          <a:chOff x="0" y="0"/>
          <a:chExt cx="0" cy="0"/>
        </a:xfrm>
      </p:grpSpPr>
      <p:sp>
        <p:nvSpPr>
          <p:cNvPr id="51" name="Google Shape;51;p13"/>
          <p:cNvSpPr/>
          <p:nvPr/>
        </p:nvSpPr>
        <p:spPr>
          <a:xfrm>
            <a:off x="-2125" y="0"/>
            <a:ext cx="9144000" cy="5153700"/>
          </a:xfrm>
          <a:prstGeom prst="rect">
            <a:avLst/>
          </a:prstGeom>
          <a:solidFill>
            <a:srgbClr val="1EAAC6">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713250" y="2138250"/>
            <a:ext cx="7717500" cy="867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sz="5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53" name="Shape 53"/>
        <p:cNvGrpSpPr/>
        <p:nvPr/>
      </p:nvGrpSpPr>
      <p:grpSpPr>
        <a:xfrm>
          <a:off x="0" y="0"/>
          <a:ext cx="0" cy="0"/>
          <a:chOff x="0" y="0"/>
          <a:chExt cx="0" cy="0"/>
        </a:xfrm>
      </p:grpSpPr>
      <p:sp>
        <p:nvSpPr>
          <p:cNvPr id="54" name="Google Shape;54;p14"/>
          <p:cNvSpPr txBox="1"/>
          <p:nvPr>
            <p:ph type="title"/>
          </p:nvPr>
        </p:nvSpPr>
        <p:spPr>
          <a:xfrm>
            <a:off x="724800" y="540000"/>
            <a:ext cx="4890600" cy="4776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
        <p:nvSpPr>
          <p:cNvPr id="55" name="Google Shape;55;p14"/>
          <p:cNvSpPr txBox="1"/>
          <p:nvPr>
            <p:ph idx="1" type="subTitle"/>
          </p:nvPr>
        </p:nvSpPr>
        <p:spPr>
          <a:xfrm>
            <a:off x="724802" y="1300900"/>
            <a:ext cx="2788200" cy="543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56" name="Google Shape;56;p14"/>
          <p:cNvSpPr txBox="1"/>
          <p:nvPr>
            <p:ph idx="2" type="subTitle"/>
          </p:nvPr>
        </p:nvSpPr>
        <p:spPr>
          <a:xfrm>
            <a:off x="724800" y="1625937"/>
            <a:ext cx="2788200" cy="636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p:txBody>
      </p:sp>
      <p:sp>
        <p:nvSpPr>
          <p:cNvPr id="57" name="Google Shape;57;p14"/>
          <p:cNvSpPr txBox="1"/>
          <p:nvPr>
            <p:ph idx="3" type="subTitle"/>
          </p:nvPr>
        </p:nvSpPr>
        <p:spPr>
          <a:xfrm>
            <a:off x="724802" y="2395454"/>
            <a:ext cx="2788200" cy="543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58" name="Google Shape;58;p14"/>
          <p:cNvSpPr txBox="1"/>
          <p:nvPr>
            <p:ph idx="4" type="subTitle"/>
          </p:nvPr>
        </p:nvSpPr>
        <p:spPr>
          <a:xfrm>
            <a:off x="724800" y="2720481"/>
            <a:ext cx="2788200" cy="636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p:txBody>
      </p:sp>
      <p:sp>
        <p:nvSpPr>
          <p:cNvPr id="59" name="Google Shape;59;p14"/>
          <p:cNvSpPr txBox="1"/>
          <p:nvPr>
            <p:ph idx="5" type="subTitle"/>
          </p:nvPr>
        </p:nvSpPr>
        <p:spPr>
          <a:xfrm>
            <a:off x="724802" y="3489996"/>
            <a:ext cx="2788200" cy="543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60" name="Google Shape;60;p14"/>
          <p:cNvSpPr txBox="1"/>
          <p:nvPr>
            <p:ph idx="6" type="subTitle"/>
          </p:nvPr>
        </p:nvSpPr>
        <p:spPr>
          <a:xfrm>
            <a:off x="724800" y="3815013"/>
            <a:ext cx="2788200" cy="636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61" name="Shape 61"/>
        <p:cNvGrpSpPr/>
        <p:nvPr/>
      </p:nvGrpSpPr>
      <p:grpSpPr>
        <a:xfrm>
          <a:off x="0" y="0"/>
          <a:ext cx="0" cy="0"/>
          <a:chOff x="0" y="0"/>
          <a:chExt cx="0" cy="0"/>
        </a:xfrm>
      </p:grpSpPr>
      <p:sp>
        <p:nvSpPr>
          <p:cNvPr id="62" name="Google Shape;62;p15"/>
          <p:cNvSpPr txBox="1"/>
          <p:nvPr>
            <p:ph type="title"/>
          </p:nvPr>
        </p:nvSpPr>
        <p:spPr>
          <a:xfrm>
            <a:off x="3741775" y="540000"/>
            <a:ext cx="4677300" cy="477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ph idx="1" type="subTitle"/>
          </p:nvPr>
        </p:nvSpPr>
        <p:spPr>
          <a:xfrm>
            <a:off x="5631030" y="1302425"/>
            <a:ext cx="2788200" cy="543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64" name="Google Shape;64;p15"/>
          <p:cNvSpPr txBox="1"/>
          <p:nvPr>
            <p:ph idx="2" type="subTitle"/>
          </p:nvPr>
        </p:nvSpPr>
        <p:spPr>
          <a:xfrm>
            <a:off x="5631025" y="1628317"/>
            <a:ext cx="2788200" cy="636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400">
                <a:solidFill>
                  <a:schemeClr val="dk1"/>
                </a:solidFill>
              </a:defRPr>
            </a:lvl1pPr>
            <a:lvl2pPr lvl="1" rtl="0" algn="r">
              <a:spcBef>
                <a:spcPts val="0"/>
              </a:spcBef>
              <a:spcAft>
                <a:spcPts val="0"/>
              </a:spcAft>
              <a:buNone/>
              <a:defRPr sz="1400">
                <a:solidFill>
                  <a:schemeClr val="dk1"/>
                </a:solidFill>
              </a:defRPr>
            </a:lvl2pPr>
            <a:lvl3pPr lvl="2" rtl="0" algn="r">
              <a:spcBef>
                <a:spcPts val="0"/>
              </a:spcBef>
              <a:spcAft>
                <a:spcPts val="0"/>
              </a:spcAft>
              <a:buNone/>
              <a:defRPr sz="1400">
                <a:solidFill>
                  <a:schemeClr val="dk1"/>
                </a:solidFill>
              </a:defRPr>
            </a:lvl3pPr>
            <a:lvl4pPr lvl="3" rtl="0" algn="r">
              <a:spcBef>
                <a:spcPts val="0"/>
              </a:spcBef>
              <a:spcAft>
                <a:spcPts val="0"/>
              </a:spcAft>
              <a:buNone/>
              <a:defRPr sz="1400">
                <a:solidFill>
                  <a:schemeClr val="dk1"/>
                </a:solidFill>
              </a:defRPr>
            </a:lvl4pPr>
            <a:lvl5pPr lvl="4" rtl="0" algn="r">
              <a:spcBef>
                <a:spcPts val="0"/>
              </a:spcBef>
              <a:spcAft>
                <a:spcPts val="0"/>
              </a:spcAft>
              <a:buNone/>
              <a:defRPr sz="1400">
                <a:solidFill>
                  <a:schemeClr val="dk1"/>
                </a:solidFill>
              </a:defRPr>
            </a:lvl5pPr>
            <a:lvl6pPr lvl="5" rtl="0" algn="r">
              <a:spcBef>
                <a:spcPts val="0"/>
              </a:spcBef>
              <a:spcAft>
                <a:spcPts val="0"/>
              </a:spcAft>
              <a:buNone/>
              <a:defRPr sz="1400">
                <a:solidFill>
                  <a:schemeClr val="dk1"/>
                </a:solidFill>
              </a:defRPr>
            </a:lvl6pPr>
            <a:lvl7pPr lvl="6" rtl="0" algn="r">
              <a:spcBef>
                <a:spcPts val="0"/>
              </a:spcBef>
              <a:spcAft>
                <a:spcPts val="0"/>
              </a:spcAft>
              <a:buNone/>
              <a:defRPr sz="1400">
                <a:solidFill>
                  <a:schemeClr val="dk1"/>
                </a:solidFill>
              </a:defRPr>
            </a:lvl7pPr>
            <a:lvl8pPr lvl="7" rtl="0" algn="r">
              <a:spcBef>
                <a:spcPts val="0"/>
              </a:spcBef>
              <a:spcAft>
                <a:spcPts val="0"/>
              </a:spcAft>
              <a:buNone/>
              <a:defRPr sz="1400">
                <a:solidFill>
                  <a:schemeClr val="dk1"/>
                </a:solidFill>
              </a:defRPr>
            </a:lvl8pPr>
            <a:lvl9pPr lvl="8" rtl="0" algn="r">
              <a:spcBef>
                <a:spcPts val="0"/>
              </a:spcBef>
              <a:spcAft>
                <a:spcPts val="0"/>
              </a:spcAft>
              <a:buNone/>
              <a:defRPr sz="1400">
                <a:solidFill>
                  <a:schemeClr val="dk1"/>
                </a:solidFill>
              </a:defRPr>
            </a:lvl9pPr>
          </a:lstStyle>
          <a:p/>
        </p:txBody>
      </p:sp>
      <p:sp>
        <p:nvSpPr>
          <p:cNvPr id="65" name="Google Shape;65;p15"/>
          <p:cNvSpPr txBox="1"/>
          <p:nvPr>
            <p:ph idx="3" type="subTitle"/>
          </p:nvPr>
        </p:nvSpPr>
        <p:spPr>
          <a:xfrm>
            <a:off x="5631030" y="2396970"/>
            <a:ext cx="2788200" cy="543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66" name="Google Shape;66;p15"/>
          <p:cNvSpPr txBox="1"/>
          <p:nvPr>
            <p:ph idx="4" type="subTitle"/>
          </p:nvPr>
        </p:nvSpPr>
        <p:spPr>
          <a:xfrm>
            <a:off x="5631025" y="2722862"/>
            <a:ext cx="2788200" cy="636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400">
                <a:solidFill>
                  <a:schemeClr val="dk1"/>
                </a:solidFill>
              </a:defRPr>
            </a:lvl1pPr>
            <a:lvl2pPr lvl="1" rtl="0" algn="r">
              <a:spcBef>
                <a:spcPts val="0"/>
              </a:spcBef>
              <a:spcAft>
                <a:spcPts val="0"/>
              </a:spcAft>
              <a:buNone/>
              <a:defRPr sz="1400">
                <a:solidFill>
                  <a:schemeClr val="dk1"/>
                </a:solidFill>
              </a:defRPr>
            </a:lvl2pPr>
            <a:lvl3pPr lvl="2" rtl="0" algn="r">
              <a:spcBef>
                <a:spcPts val="0"/>
              </a:spcBef>
              <a:spcAft>
                <a:spcPts val="0"/>
              </a:spcAft>
              <a:buNone/>
              <a:defRPr sz="1400">
                <a:solidFill>
                  <a:schemeClr val="dk1"/>
                </a:solidFill>
              </a:defRPr>
            </a:lvl3pPr>
            <a:lvl4pPr lvl="3" rtl="0" algn="r">
              <a:spcBef>
                <a:spcPts val="0"/>
              </a:spcBef>
              <a:spcAft>
                <a:spcPts val="0"/>
              </a:spcAft>
              <a:buNone/>
              <a:defRPr sz="1400">
                <a:solidFill>
                  <a:schemeClr val="dk1"/>
                </a:solidFill>
              </a:defRPr>
            </a:lvl4pPr>
            <a:lvl5pPr lvl="4" rtl="0" algn="r">
              <a:spcBef>
                <a:spcPts val="0"/>
              </a:spcBef>
              <a:spcAft>
                <a:spcPts val="0"/>
              </a:spcAft>
              <a:buNone/>
              <a:defRPr sz="1400">
                <a:solidFill>
                  <a:schemeClr val="dk1"/>
                </a:solidFill>
              </a:defRPr>
            </a:lvl5pPr>
            <a:lvl6pPr lvl="5" rtl="0" algn="r">
              <a:spcBef>
                <a:spcPts val="0"/>
              </a:spcBef>
              <a:spcAft>
                <a:spcPts val="0"/>
              </a:spcAft>
              <a:buNone/>
              <a:defRPr sz="1400">
                <a:solidFill>
                  <a:schemeClr val="dk1"/>
                </a:solidFill>
              </a:defRPr>
            </a:lvl6pPr>
            <a:lvl7pPr lvl="6" rtl="0" algn="r">
              <a:spcBef>
                <a:spcPts val="0"/>
              </a:spcBef>
              <a:spcAft>
                <a:spcPts val="0"/>
              </a:spcAft>
              <a:buNone/>
              <a:defRPr sz="1400">
                <a:solidFill>
                  <a:schemeClr val="dk1"/>
                </a:solidFill>
              </a:defRPr>
            </a:lvl7pPr>
            <a:lvl8pPr lvl="7" rtl="0" algn="r">
              <a:spcBef>
                <a:spcPts val="0"/>
              </a:spcBef>
              <a:spcAft>
                <a:spcPts val="0"/>
              </a:spcAft>
              <a:buNone/>
              <a:defRPr sz="1400">
                <a:solidFill>
                  <a:schemeClr val="dk1"/>
                </a:solidFill>
              </a:defRPr>
            </a:lvl8pPr>
            <a:lvl9pPr lvl="8" rtl="0" algn="r">
              <a:spcBef>
                <a:spcPts val="0"/>
              </a:spcBef>
              <a:spcAft>
                <a:spcPts val="0"/>
              </a:spcAft>
              <a:buNone/>
              <a:defRPr sz="1400">
                <a:solidFill>
                  <a:schemeClr val="dk1"/>
                </a:solidFill>
              </a:defRPr>
            </a:lvl9pPr>
          </a:lstStyle>
          <a:p/>
        </p:txBody>
      </p:sp>
      <p:sp>
        <p:nvSpPr>
          <p:cNvPr id="67" name="Google Shape;67;p15"/>
          <p:cNvSpPr txBox="1"/>
          <p:nvPr>
            <p:ph idx="5" type="subTitle"/>
          </p:nvPr>
        </p:nvSpPr>
        <p:spPr>
          <a:xfrm>
            <a:off x="5631030" y="3491502"/>
            <a:ext cx="2788200" cy="543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3"/>
              </a:buClr>
              <a:buSzPts val="1800"/>
              <a:buFont typeface="Lora"/>
              <a:buNone/>
              <a:defRPr b="1"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2pPr>
            <a:lvl3pPr lvl="2"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3pPr>
            <a:lvl4pPr lvl="3"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4pPr>
            <a:lvl5pPr lvl="4"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5pPr>
            <a:lvl6pPr lvl="5"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6pPr>
            <a:lvl7pPr lvl="6"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7pPr>
            <a:lvl8pPr lvl="7"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8pPr>
            <a:lvl9pPr lvl="8" rtl="0" algn="ctr">
              <a:lnSpc>
                <a:spcPct val="100000"/>
              </a:lnSpc>
              <a:spcBef>
                <a:spcPts val="0"/>
              </a:spcBef>
              <a:spcAft>
                <a:spcPts val="0"/>
              </a:spcAft>
              <a:buClr>
                <a:schemeClr val="accent3"/>
              </a:buClr>
              <a:buSzPts val="1800"/>
              <a:buFont typeface="Lora"/>
              <a:buNone/>
              <a:defRPr sz="1800">
                <a:solidFill>
                  <a:schemeClr val="accent3"/>
                </a:solidFill>
                <a:latin typeface="Lora"/>
                <a:ea typeface="Lora"/>
                <a:cs typeface="Lora"/>
                <a:sym typeface="Lora"/>
              </a:defRPr>
            </a:lvl9pPr>
          </a:lstStyle>
          <a:p/>
        </p:txBody>
      </p:sp>
      <p:sp>
        <p:nvSpPr>
          <p:cNvPr id="68" name="Google Shape;68;p15"/>
          <p:cNvSpPr txBox="1"/>
          <p:nvPr>
            <p:ph idx="6" type="subTitle"/>
          </p:nvPr>
        </p:nvSpPr>
        <p:spPr>
          <a:xfrm>
            <a:off x="5631025" y="3817394"/>
            <a:ext cx="2788200" cy="636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400">
                <a:solidFill>
                  <a:schemeClr val="dk1"/>
                </a:solidFill>
                <a:latin typeface="Montserrat"/>
                <a:ea typeface="Montserrat"/>
                <a:cs typeface="Montserrat"/>
                <a:sym typeface="Montserrat"/>
              </a:defRPr>
            </a:lvl1pPr>
            <a:lvl2pPr lvl="1" rtl="0" algn="r">
              <a:spcBef>
                <a:spcPts val="0"/>
              </a:spcBef>
              <a:spcAft>
                <a:spcPts val="0"/>
              </a:spcAft>
              <a:buNone/>
              <a:defRPr sz="1400">
                <a:solidFill>
                  <a:schemeClr val="dk1"/>
                </a:solidFill>
                <a:latin typeface="Montserrat"/>
                <a:ea typeface="Montserrat"/>
                <a:cs typeface="Montserrat"/>
                <a:sym typeface="Montserrat"/>
              </a:defRPr>
            </a:lvl2pPr>
            <a:lvl3pPr lvl="2" rtl="0" algn="r">
              <a:spcBef>
                <a:spcPts val="0"/>
              </a:spcBef>
              <a:spcAft>
                <a:spcPts val="0"/>
              </a:spcAft>
              <a:buNone/>
              <a:defRPr sz="1400">
                <a:solidFill>
                  <a:schemeClr val="dk1"/>
                </a:solidFill>
                <a:latin typeface="Montserrat"/>
                <a:ea typeface="Montserrat"/>
                <a:cs typeface="Montserrat"/>
                <a:sym typeface="Montserrat"/>
              </a:defRPr>
            </a:lvl3pPr>
            <a:lvl4pPr lvl="3" rtl="0" algn="r">
              <a:spcBef>
                <a:spcPts val="0"/>
              </a:spcBef>
              <a:spcAft>
                <a:spcPts val="0"/>
              </a:spcAft>
              <a:buNone/>
              <a:defRPr sz="1400">
                <a:solidFill>
                  <a:schemeClr val="dk1"/>
                </a:solidFill>
                <a:latin typeface="Montserrat"/>
                <a:ea typeface="Montserrat"/>
                <a:cs typeface="Montserrat"/>
                <a:sym typeface="Montserrat"/>
              </a:defRPr>
            </a:lvl4pPr>
            <a:lvl5pPr lvl="4" rtl="0" algn="r">
              <a:spcBef>
                <a:spcPts val="0"/>
              </a:spcBef>
              <a:spcAft>
                <a:spcPts val="0"/>
              </a:spcAft>
              <a:buNone/>
              <a:defRPr sz="1400">
                <a:solidFill>
                  <a:schemeClr val="dk1"/>
                </a:solidFill>
                <a:latin typeface="Montserrat"/>
                <a:ea typeface="Montserrat"/>
                <a:cs typeface="Montserrat"/>
                <a:sym typeface="Montserrat"/>
              </a:defRPr>
            </a:lvl5pPr>
            <a:lvl6pPr lvl="5" rtl="0" algn="r">
              <a:spcBef>
                <a:spcPts val="0"/>
              </a:spcBef>
              <a:spcAft>
                <a:spcPts val="0"/>
              </a:spcAft>
              <a:buNone/>
              <a:defRPr sz="1400">
                <a:solidFill>
                  <a:schemeClr val="dk1"/>
                </a:solidFill>
                <a:latin typeface="Montserrat"/>
                <a:ea typeface="Montserrat"/>
                <a:cs typeface="Montserrat"/>
                <a:sym typeface="Montserrat"/>
              </a:defRPr>
            </a:lvl6pPr>
            <a:lvl7pPr lvl="6" rtl="0" algn="r">
              <a:spcBef>
                <a:spcPts val="0"/>
              </a:spcBef>
              <a:spcAft>
                <a:spcPts val="0"/>
              </a:spcAft>
              <a:buNone/>
              <a:defRPr sz="1400">
                <a:solidFill>
                  <a:schemeClr val="dk1"/>
                </a:solidFill>
                <a:latin typeface="Montserrat"/>
                <a:ea typeface="Montserrat"/>
                <a:cs typeface="Montserrat"/>
                <a:sym typeface="Montserrat"/>
              </a:defRPr>
            </a:lvl7pPr>
            <a:lvl8pPr lvl="7" rtl="0" algn="r">
              <a:spcBef>
                <a:spcPts val="0"/>
              </a:spcBef>
              <a:spcAft>
                <a:spcPts val="0"/>
              </a:spcAft>
              <a:buNone/>
              <a:defRPr sz="1400">
                <a:solidFill>
                  <a:schemeClr val="dk1"/>
                </a:solidFill>
                <a:latin typeface="Montserrat"/>
                <a:ea typeface="Montserrat"/>
                <a:cs typeface="Montserrat"/>
                <a:sym typeface="Montserrat"/>
              </a:defRPr>
            </a:lvl8pPr>
            <a:lvl9pPr lvl="8" rtl="0" algn="r">
              <a:spcBef>
                <a:spcPts val="0"/>
              </a:spcBef>
              <a:spcAft>
                <a:spcPts val="0"/>
              </a:spcAft>
              <a:buNone/>
              <a:defRPr sz="1400">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2">
    <p:spTree>
      <p:nvGrpSpPr>
        <p:cNvPr id="69" name="Shape 69"/>
        <p:cNvGrpSpPr/>
        <p:nvPr/>
      </p:nvGrpSpPr>
      <p:grpSpPr>
        <a:xfrm>
          <a:off x="0" y="0"/>
          <a:ext cx="0" cy="0"/>
          <a:chOff x="0" y="0"/>
          <a:chExt cx="0" cy="0"/>
        </a:xfrm>
      </p:grpSpPr>
      <p:sp>
        <p:nvSpPr>
          <p:cNvPr id="70" name="Google Shape;70;p16"/>
          <p:cNvSpPr txBox="1"/>
          <p:nvPr>
            <p:ph idx="1" type="subTitle"/>
          </p:nvPr>
        </p:nvSpPr>
        <p:spPr>
          <a:xfrm>
            <a:off x="724800" y="2344113"/>
            <a:ext cx="2801400" cy="9189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6"/>
          <p:cNvSpPr txBox="1"/>
          <p:nvPr>
            <p:ph type="ctrTitle"/>
          </p:nvPr>
        </p:nvSpPr>
        <p:spPr>
          <a:xfrm>
            <a:off x="724800" y="1876713"/>
            <a:ext cx="2801400" cy="465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Font typeface="Lora"/>
              <a:buNone/>
              <a:defRPr b="1"/>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6"/>
          <p:cNvSpPr/>
          <p:nvPr/>
        </p:nvSpPr>
        <p:spPr>
          <a:xfrm>
            <a:off x="0" y="0"/>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1"/>
        </a:solidFill>
      </p:bgPr>
    </p:bg>
    <p:spTree>
      <p:nvGrpSpPr>
        <p:cNvPr id="73" name="Shape 73"/>
        <p:cNvGrpSpPr/>
        <p:nvPr/>
      </p:nvGrpSpPr>
      <p:grpSpPr>
        <a:xfrm>
          <a:off x="0" y="0"/>
          <a:ext cx="0" cy="0"/>
          <a:chOff x="0" y="0"/>
          <a:chExt cx="0" cy="0"/>
        </a:xfrm>
      </p:grpSpPr>
      <p:sp>
        <p:nvSpPr>
          <p:cNvPr id="74" name="Google Shape;74;p17"/>
          <p:cNvSpPr/>
          <p:nvPr/>
        </p:nvSpPr>
        <p:spPr>
          <a:xfrm>
            <a:off x="-2125" y="0"/>
            <a:ext cx="9144000" cy="5153700"/>
          </a:xfrm>
          <a:prstGeom prst="rect">
            <a:avLst/>
          </a:prstGeom>
          <a:solidFill>
            <a:srgbClr val="1EAAC6">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713250" y="1960500"/>
            <a:ext cx="4599600" cy="12225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400"/>
              <a:buNone/>
              <a:defRPr sz="5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6" name="Shape 76"/>
        <p:cNvGrpSpPr/>
        <p:nvPr/>
      </p:nvGrpSpPr>
      <p:grpSpPr>
        <a:xfrm>
          <a:off x="0" y="0"/>
          <a:ext cx="0" cy="0"/>
          <a:chOff x="0" y="0"/>
          <a:chExt cx="0" cy="0"/>
        </a:xfrm>
      </p:grpSpPr>
      <p:sp>
        <p:nvSpPr>
          <p:cNvPr id="77" name="Google Shape;77;p18"/>
          <p:cNvSpPr txBox="1"/>
          <p:nvPr>
            <p:ph type="title"/>
          </p:nvPr>
        </p:nvSpPr>
        <p:spPr>
          <a:xfrm>
            <a:off x="724800" y="540000"/>
            <a:ext cx="7694400" cy="47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8" name="Google Shape;78;p18"/>
          <p:cNvGrpSpPr/>
          <p:nvPr/>
        </p:nvGrpSpPr>
        <p:grpSpPr>
          <a:xfrm flipH="1">
            <a:off x="0" y="0"/>
            <a:ext cx="9143875" cy="5145725"/>
            <a:chOff x="0" y="0"/>
            <a:chExt cx="9143875" cy="5145725"/>
          </a:xfrm>
        </p:grpSpPr>
        <p:sp>
          <p:nvSpPr>
            <p:cNvPr id="79" name="Google Shape;79;p18"/>
            <p:cNvSpPr/>
            <p:nvPr/>
          </p:nvSpPr>
          <p:spPr>
            <a:xfrm>
              <a:off x="0" y="0"/>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8430775" y="4599425"/>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1" name="Shape 81"/>
        <p:cNvGrpSpPr/>
        <p:nvPr/>
      </p:nvGrpSpPr>
      <p:grpSpPr>
        <a:xfrm>
          <a:off x="0" y="0"/>
          <a:ext cx="0" cy="0"/>
          <a:chOff x="0" y="0"/>
          <a:chExt cx="0" cy="0"/>
        </a:xfrm>
      </p:grpSpPr>
      <p:sp>
        <p:nvSpPr>
          <p:cNvPr id="82" name="Google Shape;82;p19"/>
          <p:cNvSpPr txBox="1"/>
          <p:nvPr>
            <p:ph type="ctrTitle"/>
          </p:nvPr>
        </p:nvSpPr>
        <p:spPr>
          <a:xfrm>
            <a:off x="4828650" y="810388"/>
            <a:ext cx="3449100" cy="9900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 name="Google Shape;83;p19"/>
          <p:cNvSpPr txBox="1"/>
          <p:nvPr>
            <p:ph idx="1" type="subTitle"/>
          </p:nvPr>
        </p:nvSpPr>
        <p:spPr>
          <a:xfrm>
            <a:off x="4828650" y="1616263"/>
            <a:ext cx="34491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8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4" name="Google Shape;84;p19"/>
          <p:cNvSpPr txBox="1"/>
          <p:nvPr/>
        </p:nvSpPr>
        <p:spPr>
          <a:xfrm>
            <a:off x="4828650" y="3374025"/>
            <a:ext cx="3602100" cy="5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CREDITS: This presentation template was created by </a:t>
            </a:r>
            <a:r>
              <a:rPr b="1" lang="en" sz="12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b="1" lang="en" sz="1200">
                <a:solidFill>
                  <a:schemeClr val="dk1"/>
                </a:solidFill>
                <a:latin typeface="Raleway"/>
                <a:ea typeface="Raleway"/>
                <a:cs typeface="Raleway"/>
                <a:sym typeface="Raleway"/>
              </a:rPr>
              <a:t>,</a:t>
            </a:r>
            <a:r>
              <a:rPr lang="en" sz="1200">
                <a:solidFill>
                  <a:schemeClr val="dk1"/>
                </a:solidFill>
                <a:latin typeface="Raleway"/>
                <a:ea typeface="Raleway"/>
                <a:cs typeface="Raleway"/>
                <a:sym typeface="Raleway"/>
              </a:rPr>
              <a:t> including icons by </a:t>
            </a:r>
            <a:r>
              <a:rPr b="1" lang="en" sz="12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infographics &amp; images by </a:t>
            </a:r>
            <a:r>
              <a:rPr b="1" lang="en" sz="12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p:txBody>
      </p:sp>
      <p:sp>
        <p:nvSpPr>
          <p:cNvPr id="85" name="Google Shape;85;p19"/>
          <p:cNvSpPr txBox="1"/>
          <p:nvPr>
            <p:ph idx="2" type="subTitle"/>
          </p:nvPr>
        </p:nvSpPr>
        <p:spPr>
          <a:xfrm>
            <a:off x="4828650" y="4207067"/>
            <a:ext cx="3449100" cy="3192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2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9"/>
          <p:cNvSpPr/>
          <p:nvPr/>
        </p:nvSpPr>
        <p:spPr>
          <a:xfrm>
            <a:off x="3890600" y="0"/>
            <a:ext cx="219600" cy="395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a:off x="8430775" y="4599425"/>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hyperlink" Target="https://www.covingtontravel.com/2019/02/5-reasons-need-fly-business-class/" TargetMode="External"/><Relationship Id="rId4" Type="http://schemas.openxmlformats.org/officeDocument/2006/relationships/hyperlink" Target="https://www.inmarsat.com/en/solutionsservices/aviation/solutions/inflight-wi-fi.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713250" y="2138250"/>
            <a:ext cx="7717500" cy="867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Aegean Airlines Passenger Satisfaction</a:t>
            </a:r>
            <a:endParaRPr/>
          </a:p>
        </p:txBody>
      </p:sp>
      <p:grpSp>
        <p:nvGrpSpPr>
          <p:cNvPr id="93" name="Google Shape;93;p20"/>
          <p:cNvGrpSpPr/>
          <p:nvPr/>
        </p:nvGrpSpPr>
        <p:grpSpPr>
          <a:xfrm>
            <a:off x="0" y="0"/>
            <a:ext cx="9143875" cy="5145725"/>
            <a:chOff x="0" y="0"/>
            <a:chExt cx="9143875" cy="5145725"/>
          </a:xfrm>
        </p:grpSpPr>
        <p:sp>
          <p:nvSpPr>
            <p:cNvPr id="94" name="Google Shape;94;p20"/>
            <p:cNvSpPr/>
            <p:nvPr/>
          </p:nvSpPr>
          <p:spPr>
            <a:xfrm>
              <a:off x="0" y="0"/>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a:off x="8430775" y="4599425"/>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67" name="Google Shape;167;p29"/>
          <p:cNvPicPr preferRelativeResize="0"/>
          <p:nvPr/>
        </p:nvPicPr>
        <p:blipFill>
          <a:blip r:embed="rId3">
            <a:alphaModFix/>
          </a:blip>
          <a:stretch>
            <a:fillRect/>
          </a:stretch>
        </p:blipFill>
        <p:spPr>
          <a:xfrm>
            <a:off x="1026400" y="1517438"/>
            <a:ext cx="3202925" cy="2822375"/>
          </a:xfrm>
          <a:prstGeom prst="rect">
            <a:avLst/>
          </a:prstGeom>
          <a:noFill/>
          <a:ln cap="flat" cmpd="sng" w="19050">
            <a:solidFill>
              <a:srgbClr val="073763"/>
            </a:solidFill>
            <a:prstDash val="solid"/>
            <a:round/>
            <a:headEnd len="sm" w="sm" type="none"/>
            <a:tailEnd len="sm" w="sm" type="none"/>
          </a:ln>
        </p:spPr>
      </p:pic>
      <p:sp>
        <p:nvSpPr>
          <p:cNvPr id="168" name="Google Shape;168;p29"/>
          <p:cNvSpPr txBox="1"/>
          <p:nvPr/>
        </p:nvSpPr>
        <p:spPr>
          <a:xfrm>
            <a:off x="4631175" y="1386325"/>
            <a:ext cx="4372800" cy="2953500"/>
          </a:xfrm>
          <a:prstGeom prst="rect">
            <a:avLst/>
          </a:prstGeom>
          <a:noFill/>
          <a:ln>
            <a:noFill/>
          </a:ln>
        </p:spPr>
        <p:txBody>
          <a:bodyPr anchorCtr="0" anchor="t" bIns="91425" lIns="91425" spcFirstLastPara="1" rIns="91425" wrap="square" tIns="91425">
            <a:normAutofit fontScale="25000" lnSpcReduction="20000"/>
          </a:bodyPr>
          <a:lstStyle/>
          <a:p>
            <a:pPr indent="-318660" lvl="0" marL="457200" rtl="0" algn="just">
              <a:lnSpc>
                <a:spcPct val="150000"/>
              </a:lnSpc>
              <a:spcBef>
                <a:spcPts val="1200"/>
              </a:spcBef>
              <a:spcAft>
                <a:spcPts val="0"/>
              </a:spcAft>
              <a:buClr>
                <a:schemeClr val="dk1"/>
              </a:buClr>
              <a:buSzPct val="100000"/>
              <a:buFont typeface="Lato"/>
              <a:buChar char="●"/>
            </a:pPr>
            <a:r>
              <a:rPr lang="en" sz="5673">
                <a:solidFill>
                  <a:schemeClr val="dk1"/>
                </a:solidFill>
                <a:latin typeface="Lato"/>
                <a:ea typeface="Lato"/>
                <a:cs typeface="Lato"/>
                <a:sym typeface="Lato"/>
              </a:rPr>
              <a:t>As earlier found out, the people who fly in economy class are more dissatisfied than the people who fly in business class. </a:t>
            </a:r>
            <a:endParaRPr sz="5673">
              <a:solidFill>
                <a:schemeClr val="dk1"/>
              </a:solidFill>
              <a:latin typeface="Lato"/>
              <a:ea typeface="Lato"/>
              <a:cs typeface="Lato"/>
              <a:sym typeface="Lato"/>
            </a:endParaRPr>
          </a:p>
          <a:p>
            <a:pPr indent="-318660" lvl="0" marL="457200" rtl="0" algn="just">
              <a:lnSpc>
                <a:spcPct val="150000"/>
              </a:lnSpc>
              <a:spcBef>
                <a:spcPts val="0"/>
              </a:spcBef>
              <a:spcAft>
                <a:spcPts val="0"/>
              </a:spcAft>
              <a:buClr>
                <a:schemeClr val="dk1"/>
              </a:buClr>
              <a:buSzPct val="100000"/>
              <a:buFont typeface="Lato"/>
              <a:buChar char="●"/>
            </a:pPr>
            <a:r>
              <a:rPr lang="en" sz="5673">
                <a:solidFill>
                  <a:schemeClr val="dk1"/>
                </a:solidFill>
                <a:latin typeface="Lato"/>
                <a:ea typeface="Lato"/>
                <a:cs typeface="Lato"/>
                <a:sym typeface="Lato"/>
              </a:rPr>
              <a:t>From the graph, it is clear that most disloyal customers travel in economy class. </a:t>
            </a:r>
            <a:endParaRPr sz="5673">
              <a:solidFill>
                <a:schemeClr val="dk1"/>
              </a:solidFill>
              <a:latin typeface="Lato"/>
              <a:ea typeface="Lato"/>
              <a:cs typeface="Lato"/>
              <a:sym typeface="Lato"/>
            </a:endParaRPr>
          </a:p>
          <a:p>
            <a:pPr indent="-318660" lvl="0" marL="457200" rtl="0" algn="just">
              <a:lnSpc>
                <a:spcPct val="150000"/>
              </a:lnSpc>
              <a:spcBef>
                <a:spcPts val="0"/>
              </a:spcBef>
              <a:spcAft>
                <a:spcPts val="0"/>
              </a:spcAft>
              <a:buClr>
                <a:schemeClr val="dk1"/>
              </a:buClr>
              <a:buSzPct val="100000"/>
              <a:buFont typeface="Lato"/>
              <a:buChar char="●"/>
            </a:pPr>
            <a:r>
              <a:rPr lang="en" sz="5673">
                <a:solidFill>
                  <a:schemeClr val="dk1"/>
                </a:solidFill>
                <a:latin typeface="Lato"/>
                <a:ea typeface="Lato"/>
                <a:cs typeface="Lato"/>
                <a:sym typeface="Lato"/>
              </a:rPr>
              <a:t>This can be a reason for the majority dissatisfaction among the disloyal customers. </a:t>
            </a:r>
            <a:endParaRPr sz="5673">
              <a:solidFill>
                <a:schemeClr val="dk1"/>
              </a:solidFill>
              <a:latin typeface="Lato"/>
              <a:ea typeface="Lato"/>
              <a:cs typeface="Lato"/>
              <a:sym typeface="Lato"/>
            </a:endParaRPr>
          </a:p>
          <a:p>
            <a:pPr indent="-318660" lvl="0" marL="457200" rtl="0" algn="just">
              <a:lnSpc>
                <a:spcPct val="150000"/>
              </a:lnSpc>
              <a:spcBef>
                <a:spcPts val="0"/>
              </a:spcBef>
              <a:spcAft>
                <a:spcPts val="0"/>
              </a:spcAft>
              <a:buClr>
                <a:schemeClr val="dk1"/>
              </a:buClr>
              <a:buSzPct val="100000"/>
              <a:buFont typeface="Lato"/>
              <a:buChar char="●"/>
            </a:pPr>
            <a:r>
              <a:rPr lang="en" sz="5673">
                <a:solidFill>
                  <a:schemeClr val="dk1"/>
                </a:solidFill>
                <a:latin typeface="Lato"/>
                <a:ea typeface="Lato"/>
                <a:cs typeface="Lato"/>
                <a:sym typeface="Lato"/>
              </a:rPr>
              <a:t>The airline has to give more concern to develop economy class facilities in order to maximize customer loyalty and satisfaction. </a:t>
            </a:r>
            <a:endParaRPr sz="5673">
              <a:solidFill>
                <a:schemeClr val="dk1"/>
              </a:solidFill>
              <a:latin typeface="Lato"/>
              <a:ea typeface="Lato"/>
              <a:cs typeface="Lato"/>
              <a:sym typeface="Lato"/>
            </a:endParaRPr>
          </a:p>
          <a:p>
            <a:pPr indent="0" lvl="0" marL="457200" rtl="0" algn="just">
              <a:lnSpc>
                <a:spcPct val="115000"/>
              </a:lnSpc>
              <a:spcBef>
                <a:spcPts val="1200"/>
              </a:spcBef>
              <a:spcAft>
                <a:spcPts val="0"/>
              </a:spcAft>
              <a:buNone/>
            </a:pPr>
            <a:r>
              <a:t/>
            </a:r>
            <a:endParaRPr sz="5600">
              <a:latin typeface="Lato"/>
              <a:ea typeface="Lato"/>
              <a:cs typeface="Lato"/>
              <a:sym typeface="Lato"/>
            </a:endParaRPr>
          </a:p>
          <a:p>
            <a:pPr indent="0" lvl="0" marL="0" rtl="0" algn="l">
              <a:lnSpc>
                <a:spcPct val="115000"/>
              </a:lnSpc>
              <a:spcBef>
                <a:spcPts val="1200"/>
              </a:spcBef>
              <a:spcAft>
                <a:spcPts val="0"/>
              </a:spcAft>
              <a:buNone/>
            </a:pPr>
            <a:r>
              <a:t/>
            </a:r>
            <a:endParaRPr>
              <a:solidFill>
                <a:srgbClr val="000000"/>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74" name="Google Shape;174;p30"/>
          <p:cNvPicPr preferRelativeResize="0"/>
          <p:nvPr/>
        </p:nvPicPr>
        <p:blipFill>
          <a:blip r:embed="rId3">
            <a:alphaModFix/>
          </a:blip>
          <a:stretch>
            <a:fillRect/>
          </a:stretch>
        </p:blipFill>
        <p:spPr>
          <a:xfrm>
            <a:off x="634450" y="1152475"/>
            <a:ext cx="4509050" cy="3820974"/>
          </a:xfrm>
          <a:prstGeom prst="rect">
            <a:avLst/>
          </a:prstGeom>
          <a:noFill/>
          <a:ln cap="flat" cmpd="sng" w="19050">
            <a:solidFill>
              <a:srgbClr val="1C5F6F"/>
            </a:solidFill>
            <a:prstDash val="solid"/>
            <a:round/>
            <a:headEnd len="sm" w="sm" type="none"/>
            <a:tailEnd len="sm" w="sm" type="none"/>
          </a:ln>
        </p:spPr>
      </p:pic>
      <p:sp>
        <p:nvSpPr>
          <p:cNvPr id="175" name="Google Shape;175;p30"/>
          <p:cNvSpPr txBox="1"/>
          <p:nvPr/>
        </p:nvSpPr>
        <p:spPr>
          <a:xfrm>
            <a:off x="5641800" y="1354763"/>
            <a:ext cx="3190500" cy="3416400"/>
          </a:xfrm>
          <a:prstGeom prst="rect">
            <a:avLst/>
          </a:prstGeom>
          <a:noFill/>
          <a:ln>
            <a:noFill/>
          </a:ln>
        </p:spPr>
        <p:txBody>
          <a:bodyPr anchorCtr="0" anchor="ctr" bIns="91425" lIns="91425" spcFirstLastPara="1" rIns="91425" wrap="square" tIns="91425">
            <a:normAutofit lnSpcReduction="10000"/>
          </a:bodyPr>
          <a:lstStyle/>
          <a:p>
            <a:pPr indent="-317500" lvl="0" marL="457200" rtl="0" algn="l">
              <a:lnSpc>
                <a:spcPct val="115000"/>
              </a:lnSpc>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Online Boarding has a better correlation between satisfaction than other variables.</a:t>
            </a:r>
            <a:endParaRPr>
              <a:solidFill>
                <a:srgbClr val="000000"/>
              </a:solidFill>
              <a:latin typeface="Lato"/>
              <a:ea typeface="Lato"/>
              <a:cs typeface="Lato"/>
              <a:sym typeface="Lato"/>
            </a:endParaRPr>
          </a:p>
          <a:p>
            <a:pPr indent="-317500" lvl="0" marL="457200" rtl="0" algn="l">
              <a:lnSpc>
                <a:spcPct val="115000"/>
              </a:lnSpc>
              <a:spcBef>
                <a:spcPts val="1000"/>
              </a:spcBef>
              <a:spcAft>
                <a:spcPts val="0"/>
              </a:spcAft>
              <a:buClr>
                <a:srgbClr val="000000"/>
              </a:buClr>
              <a:buSzPts val="1400"/>
              <a:buFont typeface="Lato"/>
              <a:buChar char="●"/>
            </a:pPr>
            <a:r>
              <a:rPr lang="en">
                <a:solidFill>
                  <a:srgbClr val="000000"/>
                </a:solidFill>
                <a:latin typeface="Lato"/>
                <a:ea typeface="Lato"/>
                <a:cs typeface="Lato"/>
                <a:sym typeface="Lato"/>
              </a:rPr>
              <a:t>Inflight-entertainment and cleanliness has a correlation. </a:t>
            </a:r>
            <a:endParaRPr>
              <a:solidFill>
                <a:srgbClr val="000000"/>
              </a:solidFill>
              <a:latin typeface="Lato"/>
              <a:ea typeface="Lato"/>
              <a:cs typeface="Lato"/>
              <a:sym typeface="Lato"/>
            </a:endParaRPr>
          </a:p>
          <a:p>
            <a:pPr indent="-317500" lvl="0" marL="457200" rtl="0" algn="l">
              <a:lnSpc>
                <a:spcPct val="115000"/>
              </a:lnSpc>
              <a:spcBef>
                <a:spcPts val="1000"/>
              </a:spcBef>
              <a:spcAft>
                <a:spcPts val="0"/>
              </a:spcAft>
              <a:buClr>
                <a:srgbClr val="000000"/>
              </a:buClr>
              <a:buSzPts val="1400"/>
              <a:buFont typeface="Lato"/>
              <a:buChar char="●"/>
            </a:pPr>
            <a:r>
              <a:rPr lang="en">
                <a:solidFill>
                  <a:srgbClr val="000000"/>
                </a:solidFill>
                <a:latin typeface="Lato"/>
                <a:ea typeface="Lato"/>
                <a:cs typeface="Lato"/>
                <a:sym typeface="Lato"/>
              </a:rPr>
              <a:t>Inflight Wi-FI services and ease of online booking has a good correlation.</a:t>
            </a:r>
            <a:endParaRPr>
              <a:solidFill>
                <a:srgbClr val="000000"/>
              </a:solidFill>
              <a:latin typeface="Lato"/>
              <a:ea typeface="Lato"/>
              <a:cs typeface="Lato"/>
              <a:sym typeface="Lato"/>
            </a:endParaRPr>
          </a:p>
          <a:p>
            <a:pPr indent="-317500" lvl="0" marL="457200" rtl="0" algn="l">
              <a:lnSpc>
                <a:spcPct val="115000"/>
              </a:lnSpc>
              <a:spcBef>
                <a:spcPts val="1000"/>
              </a:spcBef>
              <a:spcAft>
                <a:spcPts val="1000"/>
              </a:spcAft>
              <a:buClr>
                <a:srgbClr val="000000"/>
              </a:buClr>
              <a:buSzPts val="1400"/>
              <a:buFont typeface="Lato"/>
              <a:buChar char="●"/>
            </a:pPr>
            <a:r>
              <a:rPr lang="en">
                <a:solidFill>
                  <a:srgbClr val="000000"/>
                </a:solidFill>
                <a:latin typeface="Lato"/>
                <a:ea typeface="Lato"/>
                <a:cs typeface="Lato"/>
                <a:sym typeface="Lato"/>
              </a:rPr>
              <a:t>Onboard service and inflight service has a high correlation. It is because the both refer similar services.</a:t>
            </a:r>
            <a:endParaRPr>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81" name="Google Shape;181;p31"/>
          <p:cNvPicPr preferRelativeResize="0"/>
          <p:nvPr/>
        </p:nvPicPr>
        <p:blipFill>
          <a:blip r:embed="rId3">
            <a:alphaModFix/>
          </a:blip>
          <a:stretch>
            <a:fillRect/>
          </a:stretch>
        </p:blipFill>
        <p:spPr>
          <a:xfrm>
            <a:off x="387900" y="1152475"/>
            <a:ext cx="5216800" cy="3820975"/>
          </a:xfrm>
          <a:prstGeom prst="rect">
            <a:avLst/>
          </a:prstGeom>
          <a:noFill/>
          <a:ln cap="flat" cmpd="sng" w="19050">
            <a:solidFill>
              <a:srgbClr val="1C5F6F"/>
            </a:solidFill>
            <a:prstDash val="solid"/>
            <a:round/>
            <a:headEnd len="sm" w="sm" type="none"/>
            <a:tailEnd len="sm" w="sm" type="none"/>
          </a:ln>
        </p:spPr>
      </p:pic>
      <p:sp>
        <p:nvSpPr>
          <p:cNvPr id="182" name="Google Shape;182;p31"/>
          <p:cNvSpPr txBox="1"/>
          <p:nvPr/>
        </p:nvSpPr>
        <p:spPr>
          <a:xfrm>
            <a:off x="5698625" y="1152475"/>
            <a:ext cx="3133800" cy="3416400"/>
          </a:xfrm>
          <a:prstGeom prst="rect">
            <a:avLst/>
          </a:prstGeom>
          <a:noFill/>
          <a:ln>
            <a:noFill/>
          </a:ln>
        </p:spPr>
        <p:txBody>
          <a:bodyPr anchorCtr="0" anchor="ctr" bIns="91425" lIns="91425" spcFirstLastPara="1" rIns="91425" wrap="square" tIns="91425">
            <a:normAutofit/>
          </a:bodyPr>
          <a:lstStyle/>
          <a:p>
            <a:pPr indent="-317500" lvl="0" marL="457200" rtl="0" algn="just">
              <a:lnSpc>
                <a:spcPct val="115000"/>
              </a:lnSpc>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It can be seen that there is high correlation between departure_delay_in_minutes and arrival_delay_in_minutes. </a:t>
            </a:r>
            <a:endParaRPr>
              <a:solidFill>
                <a:srgbClr val="000000"/>
              </a:solidFill>
              <a:latin typeface="Lato"/>
              <a:ea typeface="Lato"/>
              <a:cs typeface="Lato"/>
              <a:sym typeface="Lato"/>
            </a:endParaRPr>
          </a:p>
          <a:p>
            <a:pPr indent="-317500" lvl="0" marL="457200" rtl="0" algn="just">
              <a:lnSpc>
                <a:spcPct val="115000"/>
              </a:lnSpc>
              <a:spcBef>
                <a:spcPts val="1000"/>
              </a:spcBef>
              <a:spcAft>
                <a:spcPts val="0"/>
              </a:spcAft>
              <a:buClr>
                <a:srgbClr val="000000"/>
              </a:buClr>
              <a:buSzPts val="1400"/>
              <a:buFont typeface="Lato"/>
              <a:buChar char="●"/>
            </a:pPr>
            <a:r>
              <a:rPr lang="en">
                <a:solidFill>
                  <a:srgbClr val="000000"/>
                </a:solidFill>
                <a:latin typeface="Lato"/>
                <a:ea typeface="Lato"/>
                <a:cs typeface="Lato"/>
                <a:sym typeface="Lato"/>
              </a:rPr>
              <a:t>It is because if an airplane arrives late it has more chance to departure late as they have to clean and refill and recheck the airplane.</a:t>
            </a:r>
            <a:endParaRPr>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rotWithShape="1">
          <a:blip r:embed="rId3">
            <a:alphaModFix amt="50000"/>
          </a:blip>
          <a:srcRect b="0" l="48992" r="4988" t="0"/>
          <a:stretch/>
        </p:blipFill>
        <p:spPr>
          <a:xfrm>
            <a:off x="5798525" y="0"/>
            <a:ext cx="3345475" cy="5143501"/>
          </a:xfrm>
          <a:prstGeom prst="rect">
            <a:avLst/>
          </a:prstGeom>
          <a:noFill/>
          <a:ln>
            <a:noFill/>
          </a:ln>
        </p:spPr>
      </p:pic>
      <p:sp>
        <p:nvSpPr>
          <p:cNvPr id="188" name="Google Shape;188;p32"/>
          <p:cNvSpPr txBox="1"/>
          <p:nvPr>
            <p:ph type="title"/>
          </p:nvPr>
        </p:nvSpPr>
        <p:spPr>
          <a:xfrm>
            <a:off x="713250" y="1960500"/>
            <a:ext cx="4599600" cy="12225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Results of Advanced Analysis</a:t>
            </a:r>
            <a:endParaRPr/>
          </a:p>
        </p:txBody>
      </p:sp>
      <p:sp>
        <p:nvSpPr>
          <p:cNvPr id="189" name="Google Shape;189;p32"/>
          <p:cNvSpPr/>
          <p:nvPr/>
        </p:nvSpPr>
        <p:spPr>
          <a:xfrm flipH="1">
            <a:off x="8430775" y="0"/>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flipH="1">
            <a:off x="0" y="4599425"/>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5588450" y="1185600"/>
            <a:ext cx="219600" cy="395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Logistic  Regression with Ridge Penalty</a:t>
            </a:r>
            <a:endParaRPr/>
          </a:p>
        </p:txBody>
      </p:sp>
      <p:pic>
        <p:nvPicPr>
          <p:cNvPr id="197" name="Google Shape;197;p33"/>
          <p:cNvPicPr preferRelativeResize="0"/>
          <p:nvPr/>
        </p:nvPicPr>
        <p:blipFill>
          <a:blip r:embed="rId3">
            <a:alphaModFix/>
          </a:blip>
          <a:stretch>
            <a:fillRect/>
          </a:stretch>
        </p:blipFill>
        <p:spPr>
          <a:xfrm>
            <a:off x="498475" y="1416400"/>
            <a:ext cx="3462775" cy="2514600"/>
          </a:xfrm>
          <a:prstGeom prst="rect">
            <a:avLst/>
          </a:prstGeom>
          <a:noFill/>
          <a:ln cap="flat" cmpd="sng" w="38100">
            <a:solidFill>
              <a:srgbClr val="145C6B"/>
            </a:solidFill>
            <a:prstDash val="solid"/>
            <a:round/>
            <a:headEnd len="sm" w="sm" type="none"/>
            <a:tailEnd len="sm" w="sm" type="none"/>
          </a:ln>
        </p:spPr>
      </p:pic>
      <p:pic>
        <p:nvPicPr>
          <p:cNvPr id="198" name="Google Shape;198;p33"/>
          <p:cNvPicPr preferRelativeResize="0"/>
          <p:nvPr/>
        </p:nvPicPr>
        <p:blipFill>
          <a:blip r:embed="rId4">
            <a:alphaModFix/>
          </a:blip>
          <a:stretch>
            <a:fillRect/>
          </a:stretch>
        </p:blipFill>
        <p:spPr>
          <a:xfrm>
            <a:off x="4497750" y="1170025"/>
            <a:ext cx="4157825" cy="3779825"/>
          </a:xfrm>
          <a:prstGeom prst="rect">
            <a:avLst/>
          </a:prstGeom>
          <a:noFill/>
          <a:ln cap="flat" cmpd="sng" w="38100">
            <a:solidFill>
              <a:srgbClr val="145C6B"/>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with Ridge Penalty</a:t>
            </a:r>
            <a:endParaRPr/>
          </a:p>
        </p:txBody>
      </p:sp>
      <p:graphicFrame>
        <p:nvGraphicFramePr>
          <p:cNvPr id="204" name="Google Shape;204;p34"/>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87</a:t>
                      </a:r>
                      <a:r>
                        <a:rPr b="1" lang="en">
                          <a:solidFill>
                            <a:schemeClr val="lt1"/>
                          </a:solidFill>
                        </a:rPr>
                        <a:t>%</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0.87</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05" name="Google Shape;205;p34"/>
          <p:cNvPicPr preferRelativeResize="0"/>
          <p:nvPr/>
        </p:nvPicPr>
        <p:blipFill>
          <a:blip r:embed="rId3">
            <a:alphaModFix/>
          </a:blip>
          <a:stretch>
            <a:fillRect/>
          </a:stretch>
        </p:blipFill>
        <p:spPr>
          <a:xfrm>
            <a:off x="374275" y="1468663"/>
            <a:ext cx="4017200" cy="2817925"/>
          </a:xfrm>
          <a:prstGeom prst="rect">
            <a:avLst/>
          </a:prstGeom>
          <a:noFill/>
          <a:ln cap="flat" cmpd="sng" w="38100">
            <a:solidFill>
              <a:srgbClr val="145C6B"/>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with Lasso Penalty</a:t>
            </a:r>
            <a:endParaRPr/>
          </a:p>
        </p:txBody>
      </p:sp>
      <p:pic>
        <p:nvPicPr>
          <p:cNvPr id="211" name="Google Shape;211;p35"/>
          <p:cNvPicPr preferRelativeResize="0"/>
          <p:nvPr/>
        </p:nvPicPr>
        <p:blipFill>
          <a:blip r:embed="rId3">
            <a:alphaModFix/>
          </a:blip>
          <a:stretch>
            <a:fillRect/>
          </a:stretch>
        </p:blipFill>
        <p:spPr>
          <a:xfrm>
            <a:off x="5171275" y="1576325"/>
            <a:ext cx="3597575" cy="2524875"/>
          </a:xfrm>
          <a:prstGeom prst="rect">
            <a:avLst/>
          </a:prstGeom>
          <a:noFill/>
          <a:ln cap="flat" cmpd="sng" w="38100">
            <a:solidFill>
              <a:srgbClr val="125784"/>
            </a:solidFill>
            <a:prstDash val="solid"/>
            <a:round/>
            <a:headEnd len="sm" w="sm" type="none"/>
            <a:tailEnd len="sm" w="sm" type="none"/>
          </a:ln>
        </p:spPr>
      </p:pic>
      <p:pic>
        <p:nvPicPr>
          <p:cNvPr id="212" name="Google Shape;212;p35"/>
          <p:cNvPicPr preferRelativeResize="0"/>
          <p:nvPr/>
        </p:nvPicPr>
        <p:blipFill>
          <a:blip r:embed="rId4">
            <a:alphaModFix/>
          </a:blip>
          <a:stretch>
            <a:fillRect/>
          </a:stretch>
        </p:blipFill>
        <p:spPr>
          <a:xfrm>
            <a:off x="883400" y="1191125"/>
            <a:ext cx="3479625" cy="3458190"/>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with Lasso Penalty</a:t>
            </a:r>
            <a:endParaRPr/>
          </a:p>
        </p:txBody>
      </p:sp>
      <p:graphicFrame>
        <p:nvGraphicFramePr>
          <p:cNvPr id="218" name="Google Shape;218;p36"/>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72%</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0.71</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19" name="Google Shape;219;p36"/>
          <p:cNvPicPr preferRelativeResize="0"/>
          <p:nvPr/>
        </p:nvPicPr>
        <p:blipFill>
          <a:blip r:embed="rId3">
            <a:alphaModFix/>
          </a:blip>
          <a:stretch>
            <a:fillRect/>
          </a:stretch>
        </p:blipFill>
        <p:spPr>
          <a:xfrm>
            <a:off x="435625" y="1498550"/>
            <a:ext cx="3825550" cy="2626601"/>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with Elastic Net</a:t>
            </a:r>
            <a:endParaRPr/>
          </a:p>
        </p:txBody>
      </p:sp>
      <p:graphicFrame>
        <p:nvGraphicFramePr>
          <p:cNvPr id="225" name="Google Shape;225;p37"/>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72.22%</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0.72</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26" name="Google Shape;226;p37"/>
          <p:cNvPicPr preferRelativeResize="0"/>
          <p:nvPr/>
        </p:nvPicPr>
        <p:blipFill>
          <a:blip r:embed="rId3">
            <a:alphaModFix/>
          </a:blip>
          <a:stretch>
            <a:fillRect/>
          </a:stretch>
        </p:blipFill>
        <p:spPr>
          <a:xfrm>
            <a:off x="386925" y="2145025"/>
            <a:ext cx="3893625" cy="1578500"/>
          </a:xfrm>
          <a:prstGeom prst="rect">
            <a:avLst/>
          </a:prstGeom>
          <a:noFill/>
          <a:ln cap="flat" cmpd="sng" w="38100">
            <a:solidFill>
              <a:srgbClr val="145C6B"/>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with Elastic Net</a:t>
            </a:r>
            <a:endParaRPr/>
          </a:p>
        </p:txBody>
      </p:sp>
      <p:pic>
        <p:nvPicPr>
          <p:cNvPr id="232" name="Google Shape;232;p38"/>
          <p:cNvPicPr preferRelativeResize="0"/>
          <p:nvPr/>
        </p:nvPicPr>
        <p:blipFill>
          <a:blip r:embed="rId3">
            <a:alphaModFix/>
          </a:blip>
          <a:stretch>
            <a:fillRect/>
          </a:stretch>
        </p:blipFill>
        <p:spPr>
          <a:xfrm>
            <a:off x="152400" y="1233350"/>
            <a:ext cx="8839199" cy="3156700"/>
          </a:xfrm>
          <a:prstGeom prst="rect">
            <a:avLst/>
          </a:prstGeom>
          <a:noFill/>
          <a:ln cap="flat" cmpd="sng" w="38100">
            <a:solidFill>
              <a:srgbClr val="145C6B"/>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p:nvPr/>
        </p:nvSpPr>
        <p:spPr>
          <a:xfrm>
            <a:off x="5861400" y="1185600"/>
            <a:ext cx="219600" cy="395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21"/>
          <p:cNvPicPr preferRelativeResize="0"/>
          <p:nvPr/>
        </p:nvPicPr>
        <p:blipFill rotWithShape="1">
          <a:blip r:embed="rId3">
            <a:alphaModFix/>
          </a:blip>
          <a:srcRect b="0" l="30176" r="30176" t="0"/>
          <a:stretch/>
        </p:blipFill>
        <p:spPr>
          <a:xfrm>
            <a:off x="6081000" y="0"/>
            <a:ext cx="3060824" cy="5143551"/>
          </a:xfrm>
          <a:prstGeom prst="rect">
            <a:avLst/>
          </a:prstGeom>
          <a:noFill/>
          <a:ln>
            <a:noFill/>
          </a:ln>
        </p:spPr>
      </p:pic>
      <p:sp>
        <p:nvSpPr>
          <p:cNvPr id="102" name="Google Shape;102;p21"/>
          <p:cNvSpPr txBox="1"/>
          <p:nvPr>
            <p:ph type="title"/>
          </p:nvPr>
        </p:nvSpPr>
        <p:spPr>
          <a:xfrm>
            <a:off x="724800" y="540000"/>
            <a:ext cx="4890600" cy="47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3" name="Google Shape;103;p21"/>
          <p:cNvSpPr/>
          <p:nvPr/>
        </p:nvSpPr>
        <p:spPr>
          <a:xfrm>
            <a:off x="8430775" y="0"/>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nvSpPr>
        <p:spPr>
          <a:xfrm>
            <a:off x="906350" y="1359525"/>
            <a:ext cx="4709100" cy="345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latin typeface="Lato"/>
                <a:ea typeface="Lato"/>
                <a:cs typeface="Lato"/>
                <a:sym typeface="Lato"/>
              </a:rPr>
              <a:t>In earlier days, airline companies were only interested in the transportation of people and their safety. But in recent times they consider giving a pleasant experience to customers from buying a ticket for their journey till they reach their destination is just as important. </a:t>
            </a:r>
            <a:endParaRPr>
              <a:solidFill>
                <a:schemeClr val="dk1"/>
              </a:solidFill>
              <a:latin typeface="Lato"/>
              <a:ea typeface="Lato"/>
              <a:cs typeface="Lato"/>
              <a:sym typeface="Lato"/>
            </a:endParaRPr>
          </a:p>
          <a:p>
            <a:pPr indent="-317500" lvl="0" marL="457200" rtl="0" algn="l">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Measuring customer satisfaction is a key element for modern businesses as it can significantly contribute to a continuing effort of service quality improvement (Tsafarakis, Kokotas and Pantouvakis, 2018).</a:t>
            </a:r>
            <a:endParaRPr>
              <a:solidFill>
                <a:schemeClr val="dk1"/>
              </a:solidFill>
              <a:latin typeface="Lato"/>
              <a:ea typeface="Lato"/>
              <a:cs typeface="Lato"/>
              <a:sym typeface="Lato"/>
            </a:endParaRPr>
          </a:p>
          <a:p>
            <a:pPr indent="-317500" lvl="0" marL="457200" rtl="0" algn="l">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The Aegean airlines which is one of the leading airlines has conducted a survey to identify the customer satisfaction towards their services provided.</a:t>
            </a:r>
            <a:endParaRPr>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Decision Tree Classifier</a:t>
            </a:r>
            <a:endParaRPr/>
          </a:p>
        </p:txBody>
      </p:sp>
      <p:pic>
        <p:nvPicPr>
          <p:cNvPr id="238" name="Google Shape;238;p39"/>
          <p:cNvPicPr preferRelativeResize="0"/>
          <p:nvPr/>
        </p:nvPicPr>
        <p:blipFill>
          <a:blip r:embed="rId3">
            <a:alphaModFix/>
          </a:blip>
          <a:stretch>
            <a:fillRect/>
          </a:stretch>
        </p:blipFill>
        <p:spPr>
          <a:xfrm>
            <a:off x="548950" y="1373975"/>
            <a:ext cx="3830551" cy="2863200"/>
          </a:xfrm>
          <a:prstGeom prst="rect">
            <a:avLst/>
          </a:prstGeom>
          <a:noFill/>
          <a:ln cap="flat" cmpd="sng" w="38100">
            <a:solidFill>
              <a:srgbClr val="125784"/>
            </a:solidFill>
            <a:prstDash val="solid"/>
            <a:round/>
            <a:headEnd len="sm" w="sm" type="none"/>
            <a:tailEnd len="sm" w="sm" type="none"/>
          </a:ln>
        </p:spPr>
      </p:pic>
      <p:pic>
        <p:nvPicPr>
          <p:cNvPr id="239" name="Google Shape;239;p39"/>
          <p:cNvPicPr preferRelativeResize="0"/>
          <p:nvPr/>
        </p:nvPicPr>
        <p:blipFill>
          <a:blip r:embed="rId4">
            <a:alphaModFix/>
          </a:blip>
          <a:stretch>
            <a:fillRect/>
          </a:stretch>
        </p:blipFill>
        <p:spPr>
          <a:xfrm>
            <a:off x="4572000" y="1271988"/>
            <a:ext cx="4459700" cy="3067175"/>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Decision Tree Classifier</a:t>
            </a:r>
            <a:endParaRPr/>
          </a:p>
        </p:txBody>
      </p:sp>
      <p:graphicFrame>
        <p:nvGraphicFramePr>
          <p:cNvPr id="245" name="Google Shape;245;p40"/>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93.83</a:t>
                      </a:r>
                      <a:r>
                        <a:rPr b="1" lang="en">
                          <a:solidFill>
                            <a:schemeClr val="lt1"/>
                          </a:solidFill>
                        </a:rPr>
                        <a:t>%</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0.93</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46" name="Google Shape;246;p40"/>
          <p:cNvPicPr preferRelativeResize="0"/>
          <p:nvPr/>
        </p:nvPicPr>
        <p:blipFill>
          <a:blip r:embed="rId3">
            <a:alphaModFix/>
          </a:blip>
          <a:stretch>
            <a:fillRect/>
          </a:stretch>
        </p:blipFill>
        <p:spPr>
          <a:xfrm>
            <a:off x="582900" y="1541423"/>
            <a:ext cx="3586275" cy="2340525"/>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Random Forest</a:t>
            </a:r>
            <a:r>
              <a:rPr lang="en"/>
              <a:t> Classifier</a:t>
            </a:r>
            <a:endParaRPr/>
          </a:p>
        </p:txBody>
      </p:sp>
      <p:pic>
        <p:nvPicPr>
          <p:cNvPr id="252" name="Google Shape;252;p41"/>
          <p:cNvPicPr preferRelativeResize="0"/>
          <p:nvPr/>
        </p:nvPicPr>
        <p:blipFill>
          <a:blip r:embed="rId3">
            <a:alphaModFix/>
          </a:blip>
          <a:stretch>
            <a:fillRect/>
          </a:stretch>
        </p:blipFill>
        <p:spPr>
          <a:xfrm>
            <a:off x="514925" y="1283300"/>
            <a:ext cx="3642925" cy="3067150"/>
          </a:xfrm>
          <a:prstGeom prst="rect">
            <a:avLst/>
          </a:prstGeom>
          <a:noFill/>
          <a:ln cap="flat" cmpd="sng" w="38100">
            <a:solidFill>
              <a:srgbClr val="125784"/>
            </a:solidFill>
            <a:prstDash val="solid"/>
            <a:round/>
            <a:headEnd len="sm" w="sm" type="none"/>
            <a:tailEnd len="sm" w="sm" type="none"/>
          </a:ln>
        </p:spPr>
      </p:pic>
      <p:pic>
        <p:nvPicPr>
          <p:cNvPr id="253" name="Google Shape;253;p41"/>
          <p:cNvPicPr preferRelativeResize="0"/>
          <p:nvPr/>
        </p:nvPicPr>
        <p:blipFill>
          <a:blip r:embed="rId4">
            <a:alphaModFix/>
          </a:blip>
          <a:stretch>
            <a:fillRect/>
          </a:stretch>
        </p:blipFill>
        <p:spPr>
          <a:xfrm>
            <a:off x="4407125" y="1164325"/>
            <a:ext cx="4539175" cy="3305075"/>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Random Forest Classifier</a:t>
            </a:r>
            <a:endParaRPr/>
          </a:p>
        </p:txBody>
      </p:sp>
      <p:graphicFrame>
        <p:nvGraphicFramePr>
          <p:cNvPr id="259" name="Google Shape;259;p42"/>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94.43%</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0.94</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60" name="Google Shape;260;p42"/>
          <p:cNvPicPr preferRelativeResize="0"/>
          <p:nvPr/>
        </p:nvPicPr>
        <p:blipFill>
          <a:blip r:embed="rId3">
            <a:alphaModFix/>
          </a:blip>
          <a:stretch>
            <a:fillRect/>
          </a:stretch>
        </p:blipFill>
        <p:spPr>
          <a:xfrm>
            <a:off x="571575" y="1701674"/>
            <a:ext cx="3620251" cy="2368275"/>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XG boost </a:t>
            </a:r>
            <a:r>
              <a:rPr lang="en"/>
              <a:t>Classifier</a:t>
            </a:r>
            <a:endParaRPr/>
          </a:p>
        </p:txBody>
      </p:sp>
      <p:pic>
        <p:nvPicPr>
          <p:cNvPr id="266" name="Google Shape;266;p43"/>
          <p:cNvPicPr preferRelativeResize="0"/>
          <p:nvPr/>
        </p:nvPicPr>
        <p:blipFill>
          <a:blip r:embed="rId3">
            <a:alphaModFix/>
          </a:blip>
          <a:stretch>
            <a:fillRect/>
          </a:stretch>
        </p:blipFill>
        <p:spPr>
          <a:xfrm>
            <a:off x="560250" y="1385275"/>
            <a:ext cx="3710900" cy="3008400"/>
          </a:xfrm>
          <a:prstGeom prst="rect">
            <a:avLst/>
          </a:prstGeom>
          <a:noFill/>
          <a:ln cap="flat" cmpd="sng" w="38100">
            <a:solidFill>
              <a:srgbClr val="125784"/>
            </a:solidFill>
            <a:prstDash val="solid"/>
            <a:round/>
            <a:headEnd len="sm" w="sm" type="none"/>
            <a:tailEnd len="sm" w="sm" type="none"/>
          </a:ln>
        </p:spPr>
      </p:pic>
      <p:pic>
        <p:nvPicPr>
          <p:cNvPr id="267" name="Google Shape;267;p43"/>
          <p:cNvPicPr preferRelativeResize="0"/>
          <p:nvPr/>
        </p:nvPicPr>
        <p:blipFill>
          <a:blip r:embed="rId4">
            <a:alphaModFix/>
          </a:blip>
          <a:stretch>
            <a:fillRect/>
          </a:stretch>
        </p:blipFill>
        <p:spPr>
          <a:xfrm>
            <a:off x="4423550" y="1170000"/>
            <a:ext cx="4568049" cy="3429700"/>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XG boost</a:t>
            </a:r>
            <a:r>
              <a:rPr lang="en"/>
              <a:t> Classifier</a:t>
            </a:r>
            <a:endParaRPr/>
          </a:p>
        </p:txBody>
      </p:sp>
      <p:graphicFrame>
        <p:nvGraphicFramePr>
          <p:cNvPr id="273" name="Google Shape;273;p44"/>
          <p:cNvGraphicFramePr/>
          <p:nvPr/>
        </p:nvGraphicFramePr>
        <p:xfrm>
          <a:off x="4668500" y="2190750"/>
          <a:ext cx="3000000" cy="3000000"/>
        </p:xfrm>
        <a:graphic>
          <a:graphicData uri="http://schemas.openxmlformats.org/drawingml/2006/table">
            <a:tbl>
              <a:tblPr>
                <a:noFill/>
                <a:tableStyleId>{9DCCC3C9-EE1F-46CB-A238-C96230EFD088}</a:tableStyleId>
              </a:tblPr>
              <a:tblGrid>
                <a:gridCol w="2527225"/>
                <a:gridCol w="1624575"/>
              </a:tblGrid>
              <a:tr h="743525">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95.54%</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r h="743525">
                <a:tc>
                  <a:txBody>
                    <a:bodyPr/>
                    <a:lstStyle/>
                    <a:p>
                      <a:pPr indent="0" lvl="0" marL="0" rtl="0" algn="ctr">
                        <a:spcBef>
                          <a:spcPts val="0"/>
                        </a:spcBef>
                        <a:spcAft>
                          <a:spcPts val="0"/>
                        </a:spcAft>
                        <a:buNone/>
                      </a:pPr>
                      <a:r>
                        <a:rPr b="1" lang="en">
                          <a:solidFill>
                            <a:schemeClr val="lt1"/>
                          </a:solidFill>
                        </a:rPr>
                        <a:t>ROC_AUC</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a:solidFill>
                            <a:schemeClr val="lt1"/>
                          </a:solidFill>
                        </a:rPr>
                        <a:t>0.95</a:t>
                      </a:r>
                      <a:endParaRPr b="1">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3D85C6"/>
                    </a:solidFill>
                  </a:tcPr>
                </a:tc>
              </a:tr>
            </a:tbl>
          </a:graphicData>
        </a:graphic>
      </p:graphicFrame>
      <p:pic>
        <p:nvPicPr>
          <p:cNvPr id="274" name="Google Shape;274;p44"/>
          <p:cNvPicPr preferRelativeResize="0"/>
          <p:nvPr/>
        </p:nvPicPr>
        <p:blipFill>
          <a:blip r:embed="rId3">
            <a:alphaModFix/>
          </a:blip>
          <a:stretch>
            <a:fillRect/>
          </a:stretch>
        </p:blipFill>
        <p:spPr>
          <a:xfrm>
            <a:off x="208300" y="1396600"/>
            <a:ext cx="4151800" cy="2696275"/>
          </a:xfrm>
          <a:prstGeom prst="rect">
            <a:avLst/>
          </a:prstGeom>
          <a:noFill/>
          <a:ln cap="flat" cmpd="sng" w="38100">
            <a:solidFill>
              <a:srgbClr val="125784"/>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Summary of Advanced analysis</a:t>
            </a:r>
            <a:endParaRPr/>
          </a:p>
        </p:txBody>
      </p:sp>
      <p:pic>
        <p:nvPicPr>
          <p:cNvPr id="280" name="Google Shape;280;p45"/>
          <p:cNvPicPr preferRelativeResize="0"/>
          <p:nvPr/>
        </p:nvPicPr>
        <p:blipFill>
          <a:blip r:embed="rId3">
            <a:alphaModFix/>
          </a:blip>
          <a:stretch>
            <a:fillRect/>
          </a:stretch>
        </p:blipFill>
        <p:spPr>
          <a:xfrm>
            <a:off x="243025" y="1607025"/>
            <a:ext cx="3241475" cy="2528150"/>
          </a:xfrm>
          <a:prstGeom prst="rect">
            <a:avLst/>
          </a:prstGeom>
          <a:noFill/>
          <a:ln cap="flat" cmpd="sng" w="38100">
            <a:solidFill>
              <a:srgbClr val="125784"/>
            </a:solidFill>
            <a:prstDash val="solid"/>
            <a:round/>
            <a:headEnd len="sm" w="sm" type="none"/>
            <a:tailEnd len="sm" w="sm" type="none"/>
          </a:ln>
        </p:spPr>
      </p:pic>
      <p:graphicFrame>
        <p:nvGraphicFramePr>
          <p:cNvPr id="281" name="Google Shape;281;p45"/>
          <p:cNvGraphicFramePr/>
          <p:nvPr/>
        </p:nvGraphicFramePr>
        <p:xfrm>
          <a:off x="3728175" y="1238250"/>
          <a:ext cx="3000000" cy="3000000"/>
        </p:xfrm>
        <a:graphic>
          <a:graphicData uri="http://schemas.openxmlformats.org/drawingml/2006/table">
            <a:tbl>
              <a:tblPr>
                <a:noFill/>
                <a:tableStyleId>{9DCCC3C9-EE1F-46CB-A238-C96230EFD088}</a:tableStyleId>
              </a:tblPr>
              <a:tblGrid>
                <a:gridCol w="2086325"/>
                <a:gridCol w="1485900"/>
                <a:gridCol w="1395250"/>
              </a:tblGrid>
              <a:tr h="533125">
                <a:tc>
                  <a:txBody>
                    <a:bodyPr/>
                    <a:lstStyle/>
                    <a:p>
                      <a:pPr indent="0" lvl="0" marL="0" rtl="0" algn="ctr">
                        <a:spcBef>
                          <a:spcPts val="0"/>
                        </a:spcBef>
                        <a:spcAft>
                          <a:spcPts val="0"/>
                        </a:spcAft>
                        <a:buNone/>
                      </a:pPr>
                      <a:r>
                        <a:rPr b="1" lang="en"/>
                        <a:t>Classifiers</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en"/>
                        <a:t>AUC</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b="1" lang="en"/>
                        <a:t>Accuracy</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r>
              <a:tr h="533125">
                <a:tc>
                  <a:txBody>
                    <a:bodyPr/>
                    <a:lstStyle/>
                    <a:p>
                      <a:pPr indent="0" lvl="0" marL="0" rtl="0" algn="ctr">
                        <a:spcBef>
                          <a:spcPts val="0"/>
                        </a:spcBef>
                        <a:spcAft>
                          <a:spcPts val="0"/>
                        </a:spcAft>
                        <a:buNone/>
                      </a:pPr>
                      <a:r>
                        <a:rPr b="1" lang="en"/>
                        <a:t>Logistic with ridge</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0.87</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87%</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Clr>
                          <a:schemeClr val="dk1"/>
                        </a:buClr>
                        <a:buSzPts val="1100"/>
                        <a:buFont typeface="Arial"/>
                        <a:buNone/>
                      </a:pPr>
                      <a:r>
                        <a:rPr b="1" lang="en">
                          <a:solidFill>
                            <a:schemeClr val="dk1"/>
                          </a:solidFill>
                        </a:rPr>
                        <a:t>Logistic with lasso</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0.71</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72%</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Clr>
                          <a:schemeClr val="dk1"/>
                        </a:buClr>
                        <a:buSzPts val="1100"/>
                        <a:buFont typeface="Arial"/>
                        <a:buNone/>
                      </a:pPr>
                      <a:r>
                        <a:rPr b="1" lang="en">
                          <a:solidFill>
                            <a:schemeClr val="dk1"/>
                          </a:solidFill>
                        </a:rPr>
                        <a:t>Logistic with elastic net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0.72</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72.22%</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Decision Tree</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0.93</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93</a:t>
                      </a:r>
                      <a:r>
                        <a:rPr b="1" lang="en"/>
                        <a:t>.83</a:t>
                      </a:r>
                      <a:r>
                        <a:rPr b="1" lang="en"/>
                        <a: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Random forest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0.94</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94</a:t>
                      </a:r>
                      <a:r>
                        <a:rPr b="1" lang="en"/>
                        <a:t>.43</a:t>
                      </a:r>
                      <a:r>
                        <a:rPr b="1" lang="en"/>
                        <a: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533125">
                <a:tc>
                  <a:txBody>
                    <a:bodyPr/>
                    <a:lstStyle/>
                    <a:p>
                      <a:pPr indent="0" lvl="0" marL="0" rtl="0" algn="ctr">
                        <a:spcBef>
                          <a:spcPts val="0"/>
                        </a:spcBef>
                        <a:spcAft>
                          <a:spcPts val="0"/>
                        </a:spcAft>
                        <a:buNone/>
                      </a:pPr>
                      <a:r>
                        <a:rPr b="1" lang="en"/>
                        <a:t>XG Boost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n"/>
                        <a:t>0.95</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t>95</a:t>
                      </a:r>
                      <a:r>
                        <a:rPr b="1" lang="en"/>
                        <a:t>.54</a:t>
                      </a:r>
                      <a:r>
                        <a:rPr b="1" lang="en"/>
                        <a: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Issues Encountered and Proposed solution</a:t>
            </a:r>
            <a:endParaRPr/>
          </a:p>
        </p:txBody>
      </p:sp>
      <p:sp>
        <p:nvSpPr>
          <p:cNvPr id="287" name="Google Shape;287;p46"/>
          <p:cNvSpPr txBox="1"/>
          <p:nvPr/>
        </p:nvSpPr>
        <p:spPr>
          <a:xfrm>
            <a:off x="1030950" y="1370825"/>
            <a:ext cx="7318800" cy="349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We had comparatively few missing values for the variable ‘arrival delay in minutes’ which is skewed. It has been recommended to use the median for skewed data with outliers. (Data Analytics) Therefore, we have imputed the missing values using the median.</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We had a significant association between predictor variables. variables. </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It has been stated to use regularization like Ridge, Lasso, and Elastic Net for Logistic Regression when there are associations between variables. (Datacamp)  Therefore, we have fitted logistic regression with ridge penalty, lasso penalty, and elastic net.</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Tree-based classifiers are less sensitive to multi-collinearity and do not affect much in prediction. (Wiley Online Library) Hence, we have fitted Decision Tree, Random Forest, and XGBoosting.</a:t>
            </a:r>
            <a:endParaRPr>
              <a:latin typeface="Lato"/>
              <a:ea typeface="Lato"/>
              <a:cs typeface="Lato"/>
              <a:sym typeface="Lato"/>
            </a:endParaRPr>
          </a:p>
          <a:p>
            <a:pPr indent="0" lvl="0" marL="457200" rtl="0" algn="l">
              <a:spcBef>
                <a:spcPts val="100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Aegean Airlines Website</a:t>
            </a:r>
            <a:endParaRPr/>
          </a:p>
        </p:txBody>
      </p:sp>
      <p:sp>
        <p:nvSpPr>
          <p:cNvPr id="293" name="Google Shape;293;p47"/>
          <p:cNvSpPr txBox="1"/>
          <p:nvPr/>
        </p:nvSpPr>
        <p:spPr>
          <a:xfrm>
            <a:off x="4848925" y="1926600"/>
            <a:ext cx="3829200" cy="1519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SzPts val="1400"/>
              <a:buChar char="●"/>
            </a:pPr>
            <a:r>
              <a:rPr lang="en">
                <a:solidFill>
                  <a:schemeClr val="dk1"/>
                </a:solidFill>
                <a:latin typeface="Lato"/>
                <a:ea typeface="Lato"/>
                <a:cs typeface="Lato"/>
                <a:sym typeface="Lato"/>
              </a:rPr>
              <a:t>A website is used as the data product which predicts </a:t>
            </a:r>
            <a:r>
              <a:rPr lang="en">
                <a:solidFill>
                  <a:schemeClr val="dk1"/>
                </a:solidFill>
                <a:latin typeface="Lato"/>
                <a:ea typeface="Lato"/>
                <a:cs typeface="Lato"/>
                <a:sym typeface="Lato"/>
              </a:rPr>
              <a:t>whether a customer is satisfied or not.</a:t>
            </a:r>
            <a:endParaRPr>
              <a:solidFill>
                <a:schemeClr val="dk1"/>
              </a:solidFill>
              <a:latin typeface="Lato"/>
              <a:ea typeface="Lato"/>
              <a:cs typeface="Lato"/>
              <a:sym typeface="Lato"/>
            </a:endParaRPr>
          </a:p>
          <a:p>
            <a:pPr indent="-317500" lvl="0" marL="457200" rtl="0" algn="l">
              <a:lnSpc>
                <a:spcPct val="115000"/>
              </a:lnSpc>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Flask package in python is used to develop the backend of the website.</a:t>
            </a:r>
            <a:endParaRPr>
              <a:solidFill>
                <a:schemeClr val="dk1"/>
              </a:solidFill>
              <a:latin typeface="Lato"/>
              <a:ea typeface="Lato"/>
              <a:cs typeface="Lato"/>
              <a:sym typeface="Lato"/>
            </a:endParaRPr>
          </a:p>
        </p:txBody>
      </p:sp>
      <p:grpSp>
        <p:nvGrpSpPr>
          <p:cNvPr id="294" name="Google Shape;294;p47"/>
          <p:cNvGrpSpPr/>
          <p:nvPr/>
        </p:nvGrpSpPr>
        <p:grpSpPr>
          <a:xfrm>
            <a:off x="666697" y="1279202"/>
            <a:ext cx="4284167" cy="2814575"/>
            <a:chOff x="1177450" y="241631"/>
            <a:chExt cx="6173152" cy="3616776"/>
          </a:xfrm>
        </p:grpSpPr>
        <p:sp>
          <p:nvSpPr>
            <p:cNvPr id="295" name="Google Shape;295;p4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08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4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8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4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5C6B"/>
            </a:solidFill>
            <a:ln cap="flat" cmpd="sng" w="9525">
              <a:solidFill>
                <a:srgbClr val="0830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4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150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99" name="Google Shape;299;p47"/>
          <p:cNvPicPr preferRelativeResize="0"/>
          <p:nvPr/>
        </p:nvPicPr>
        <p:blipFill>
          <a:blip r:embed="rId3">
            <a:alphaModFix/>
          </a:blip>
          <a:stretch>
            <a:fillRect/>
          </a:stretch>
        </p:blipFill>
        <p:spPr>
          <a:xfrm>
            <a:off x="1184475" y="1561650"/>
            <a:ext cx="3240177" cy="2079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305" name="Google Shape;305;p48"/>
          <p:cNvSpPr txBox="1"/>
          <p:nvPr/>
        </p:nvSpPr>
        <p:spPr>
          <a:xfrm>
            <a:off x="1008300" y="1189575"/>
            <a:ext cx="7681200" cy="3889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SKYTRAX. 2021. Airline Cabin Cleanliness | SKYTRAX. [online] Available at: &lt;https://www.worldairlineawards.com/airline-cabincleanliness/&gt;</a:t>
            </a:r>
            <a:endParaRPr sz="1100">
              <a:solidFill>
                <a:schemeClr val="dk1"/>
              </a:solidFill>
              <a:latin typeface="Lato"/>
              <a:ea typeface="Lato"/>
              <a:cs typeface="Lato"/>
              <a:sym typeface="Lato"/>
            </a:endParaRPr>
          </a:p>
          <a:p>
            <a:pPr indent="-298450" lvl="0" marL="457200" rtl="0" algn="l">
              <a:spcBef>
                <a:spcPts val="500"/>
              </a:spcBef>
              <a:spcAft>
                <a:spcPts val="0"/>
              </a:spcAft>
              <a:buClr>
                <a:schemeClr val="dk1"/>
              </a:buClr>
              <a:buSzPts val="1100"/>
              <a:buFont typeface="Lato"/>
              <a:buChar char="●"/>
            </a:pPr>
            <a:r>
              <a:rPr lang="en" sz="1100">
                <a:solidFill>
                  <a:schemeClr val="dk1"/>
                </a:solidFill>
                <a:latin typeface="Lato"/>
                <a:ea typeface="Lato"/>
                <a:cs typeface="Lato"/>
                <a:sym typeface="Lato"/>
              </a:rPr>
              <a:t>Hiemstra-van Mastrigt, S., 2015. Comfortable passenger seats: Recommendations for design and research.</a:t>
            </a:r>
            <a:endParaRPr sz="1100">
              <a:solidFill>
                <a:schemeClr val="dk1"/>
              </a:solidFill>
              <a:latin typeface="Lato"/>
              <a:ea typeface="Lato"/>
              <a:cs typeface="Lato"/>
              <a:sym typeface="Lato"/>
            </a:endParaRPr>
          </a:p>
          <a:p>
            <a:pPr indent="-298450" lvl="0" marL="457200" rtl="0" algn="l">
              <a:spcBef>
                <a:spcPts val="500"/>
              </a:spcBef>
              <a:spcAft>
                <a:spcPts val="0"/>
              </a:spcAft>
              <a:buClr>
                <a:schemeClr val="dk1"/>
              </a:buClr>
              <a:buSzPts val="1100"/>
              <a:buFont typeface="Lato"/>
              <a:buChar char="●"/>
            </a:pPr>
            <a:r>
              <a:rPr lang="en" sz="1100">
                <a:solidFill>
                  <a:schemeClr val="dk1"/>
                </a:solidFill>
                <a:latin typeface="Lato"/>
                <a:ea typeface="Lato"/>
                <a:cs typeface="Lato"/>
                <a:sym typeface="Lato"/>
              </a:rPr>
              <a:t>Asc.ohio-state.edu. 2021. Legroom - Wiki - SmarterTravel.com. [online] Available at: &lt;https://www.asc.ohiostate.</a:t>
            </a:r>
            <a:endParaRPr sz="1100">
              <a:solidFill>
                <a:schemeClr val="dk1"/>
              </a:solidFill>
              <a:latin typeface="Lato"/>
              <a:ea typeface="Lato"/>
              <a:cs typeface="Lato"/>
              <a:sym typeface="Lato"/>
            </a:endParaRPr>
          </a:p>
          <a:p>
            <a:pPr indent="0" lvl="0" marL="457200" rtl="0" algn="l">
              <a:spcBef>
                <a:spcPts val="500"/>
              </a:spcBef>
              <a:spcAft>
                <a:spcPts val="0"/>
              </a:spcAft>
              <a:buNone/>
            </a:pPr>
            <a:r>
              <a:rPr lang="en" sz="1100">
                <a:solidFill>
                  <a:schemeClr val="dk1"/>
                </a:solidFill>
                <a:latin typeface="Lato"/>
                <a:ea typeface="Lato"/>
                <a:cs typeface="Lato"/>
                <a:sym typeface="Lato"/>
              </a:rPr>
              <a:t>edu/wilkins.5/group/travel/pitch.html&gt; .</a:t>
            </a:r>
            <a:endParaRPr sz="1100">
              <a:solidFill>
                <a:schemeClr val="dk1"/>
              </a:solidFill>
              <a:latin typeface="Lato"/>
              <a:ea typeface="Lato"/>
              <a:cs typeface="Lato"/>
              <a:sym typeface="Lato"/>
            </a:endParaRPr>
          </a:p>
          <a:p>
            <a:pPr indent="-298450" lvl="0" marL="457200" rtl="0" algn="l">
              <a:spcBef>
                <a:spcPts val="500"/>
              </a:spcBef>
              <a:spcAft>
                <a:spcPts val="0"/>
              </a:spcAft>
              <a:buClr>
                <a:schemeClr val="dk1"/>
              </a:buClr>
              <a:buSzPts val="1100"/>
              <a:buFont typeface="Lato"/>
              <a:buChar char="●"/>
            </a:pPr>
            <a:r>
              <a:rPr lang="en" sz="1100">
                <a:solidFill>
                  <a:schemeClr val="dk1"/>
                </a:solidFill>
                <a:latin typeface="Lato"/>
                <a:ea typeface="Lato"/>
                <a:cs typeface="Lato"/>
                <a:sym typeface="Lato"/>
              </a:rPr>
              <a:t>Mason, M., 2017. The use of the internet and social media by young people.</a:t>
            </a:r>
            <a:endParaRPr sz="1100">
              <a:solidFill>
                <a:schemeClr val="dk1"/>
              </a:solidFill>
              <a:latin typeface="Lato"/>
              <a:ea typeface="Lato"/>
              <a:cs typeface="Lato"/>
              <a:sym typeface="Lato"/>
            </a:endParaRPr>
          </a:p>
          <a:p>
            <a:pPr indent="-298450" lvl="0" marL="457200" rtl="0" algn="l">
              <a:spcBef>
                <a:spcPts val="500"/>
              </a:spcBef>
              <a:spcAft>
                <a:spcPts val="0"/>
              </a:spcAft>
              <a:buClr>
                <a:schemeClr val="dk1"/>
              </a:buClr>
              <a:buSzPts val="1100"/>
              <a:buFont typeface="Lato"/>
              <a:buChar char="●"/>
            </a:pPr>
            <a:r>
              <a:rPr lang="en" sz="1100">
                <a:solidFill>
                  <a:schemeClr val="dk1"/>
                </a:solidFill>
                <a:latin typeface="Lato"/>
                <a:ea typeface="Lato"/>
                <a:cs typeface="Lato"/>
                <a:sym typeface="Lato"/>
              </a:rPr>
              <a:t>Putri, M., Harisha, A. and Widyastuti, S., 2018. SELF AND MOBILE CHECK-IN ARE PLAYING IMPORTANT ROLE IN INCREASING CUSTOMER SATISFACTION. Proceedings of the Conference on Global Research on Sustainable Transport (GROST 2017),.</a:t>
            </a:r>
            <a:endParaRPr sz="1100">
              <a:solidFill>
                <a:schemeClr val="dk1"/>
              </a:solidFill>
              <a:latin typeface="Lato"/>
              <a:ea typeface="Lato"/>
              <a:cs typeface="Lato"/>
              <a:sym typeface="Lato"/>
            </a:endParaRPr>
          </a:p>
          <a:p>
            <a:pPr indent="-292100" lvl="0" marL="457200" rtl="0" algn="l">
              <a:spcBef>
                <a:spcPts val="500"/>
              </a:spcBef>
              <a:spcAft>
                <a:spcPts val="0"/>
              </a:spcAft>
              <a:buClr>
                <a:schemeClr val="dk1"/>
              </a:buClr>
              <a:buSzPts val="1000"/>
              <a:buFont typeface="Lato"/>
              <a:buChar char="●"/>
            </a:pPr>
            <a:r>
              <a:rPr lang="en" sz="1000">
                <a:solidFill>
                  <a:schemeClr val="dk1"/>
                </a:solidFill>
                <a:latin typeface="Lato"/>
                <a:ea typeface="Lato"/>
                <a:cs typeface="Lato"/>
                <a:sym typeface="Lato"/>
              </a:rPr>
              <a:t>Covington Travel. 2021. 5 Reasons You Need to Fly Business Class - Covington Travel. [online] Available at: &lt;</a:t>
            </a:r>
            <a:r>
              <a:rPr lang="en" sz="1000" u="sng">
                <a:solidFill>
                  <a:schemeClr val="accent5"/>
                </a:solidFill>
                <a:latin typeface="Lato"/>
                <a:ea typeface="Lato"/>
                <a:cs typeface="Lato"/>
                <a:sym typeface="Lato"/>
                <a:hlinkClick r:id="rId3">
                  <a:extLst>
                    <a:ext uri="{A12FA001-AC4F-418D-AE19-62706E023703}">
                      <ahyp:hlinkClr val="tx"/>
                    </a:ext>
                  </a:extLst>
                </a:hlinkClick>
              </a:rPr>
              <a:t>https://www.covingtontravel.com/2019/02/5-reasons-need-fly-business-class/</a:t>
            </a:r>
            <a:r>
              <a:rPr lang="en" sz="1000">
                <a:solidFill>
                  <a:schemeClr val="dk1"/>
                </a:solidFill>
                <a:latin typeface="Lato"/>
                <a:ea typeface="Lato"/>
                <a:cs typeface="Lato"/>
                <a:sym typeface="Lato"/>
              </a:rPr>
              <a:t>&gt;. </a:t>
            </a:r>
            <a:endParaRPr sz="1000">
              <a:solidFill>
                <a:schemeClr val="dk1"/>
              </a:solidFill>
              <a:latin typeface="Lato"/>
              <a:ea typeface="Lato"/>
              <a:cs typeface="Lato"/>
              <a:sym typeface="Lato"/>
            </a:endParaRPr>
          </a:p>
          <a:p>
            <a:pPr indent="-292100" lvl="0" marL="457200" rtl="0" algn="l">
              <a:spcBef>
                <a:spcPts val="500"/>
              </a:spcBef>
              <a:spcAft>
                <a:spcPts val="0"/>
              </a:spcAft>
              <a:buClr>
                <a:schemeClr val="dk1"/>
              </a:buClr>
              <a:buSzPts val="1000"/>
              <a:buFont typeface="Lato"/>
              <a:buChar char="●"/>
            </a:pPr>
            <a:r>
              <a:rPr lang="en" sz="1000">
                <a:solidFill>
                  <a:schemeClr val="dk1"/>
                </a:solidFill>
                <a:latin typeface="Lato"/>
                <a:ea typeface="Lato"/>
                <a:cs typeface="Lato"/>
                <a:sym typeface="Lato"/>
              </a:rPr>
              <a:t>Inmarsat Corporate Website. 2021. Inflight Wi-Fi. [online] Available at: &lt;</a:t>
            </a:r>
            <a:r>
              <a:rPr lang="en" sz="1000" u="sng">
                <a:solidFill>
                  <a:schemeClr val="accent5"/>
                </a:solidFill>
                <a:latin typeface="Lato"/>
                <a:ea typeface="Lato"/>
                <a:cs typeface="Lato"/>
                <a:sym typeface="Lato"/>
                <a:hlinkClick r:id="rId4">
                  <a:extLst>
                    <a:ext uri="{A12FA001-AC4F-418D-AE19-62706E023703}">
                      <ahyp:hlinkClr val="tx"/>
                    </a:ext>
                  </a:extLst>
                </a:hlinkClick>
              </a:rPr>
              <a:t>https://www.inmarsat.com/en/solutionsservices/aviation/solutions/inflight-wi-fi.html</a:t>
            </a:r>
            <a:r>
              <a:rPr lang="en" sz="1000">
                <a:solidFill>
                  <a:schemeClr val="dk1"/>
                </a:solidFill>
                <a:latin typeface="Lato"/>
                <a:ea typeface="Lato"/>
                <a:cs typeface="Lato"/>
                <a:sym typeface="Lato"/>
              </a:rPr>
              <a:t>&gt;. </a:t>
            </a:r>
            <a:endParaRPr sz="1000">
              <a:solidFill>
                <a:schemeClr val="dk1"/>
              </a:solidFill>
              <a:latin typeface="Lato"/>
              <a:ea typeface="Lato"/>
              <a:cs typeface="Lato"/>
              <a:sym typeface="Lato"/>
            </a:endParaRPr>
          </a:p>
          <a:p>
            <a:pPr indent="-292100" lvl="0" marL="457200" rtl="0" algn="l">
              <a:spcBef>
                <a:spcPts val="500"/>
              </a:spcBef>
              <a:spcAft>
                <a:spcPts val="0"/>
              </a:spcAft>
              <a:buClr>
                <a:schemeClr val="dk1"/>
              </a:buClr>
              <a:buSzPts val="1000"/>
              <a:buFont typeface="Lato"/>
              <a:buChar char="●"/>
            </a:pPr>
            <a:r>
              <a:rPr lang="en" sz="1000">
                <a:solidFill>
                  <a:schemeClr val="dk1"/>
                </a:solidFill>
                <a:latin typeface="Lato"/>
                <a:ea typeface="Lato"/>
                <a:cs typeface="Lato"/>
                <a:sym typeface="Lato"/>
              </a:rPr>
              <a:t>Han, H., Lee, K., Chua, B., Lee, S. and Kim, W., 2019. Role of airline food quality, price reasonableness, image, satisfaction, and attachment in building re-flying intention. International Journal of Hospitality Management, 80, pp.91-100.</a:t>
            </a:r>
            <a:endParaRPr sz="1000">
              <a:solidFill>
                <a:schemeClr val="dk1"/>
              </a:solidFill>
              <a:latin typeface="Lato"/>
              <a:ea typeface="Lato"/>
              <a:cs typeface="Lato"/>
              <a:sym typeface="Lato"/>
            </a:endParaRPr>
          </a:p>
          <a:p>
            <a:pPr indent="-292100" lvl="0" marL="457200" rtl="0" algn="l">
              <a:spcBef>
                <a:spcPts val="500"/>
              </a:spcBef>
              <a:spcAft>
                <a:spcPts val="0"/>
              </a:spcAft>
              <a:buClr>
                <a:schemeClr val="dk1"/>
              </a:buClr>
              <a:buSzPts val="1000"/>
              <a:buFont typeface="Lato"/>
              <a:buChar char="●"/>
            </a:pPr>
            <a:r>
              <a:rPr lang="en" sz="1000">
                <a:solidFill>
                  <a:schemeClr val="dk1"/>
                </a:solidFill>
                <a:latin typeface="Lato"/>
                <a:ea typeface="Lato"/>
                <a:cs typeface="Lato"/>
                <a:sym typeface="Lato"/>
              </a:rPr>
              <a:t>Mohd Zahari, M., Salleh, N., Kamaruddin, M. and Kutut, M., 2011. In-flight Meals, Passengers’ Level of Satisfaction and Re-flying Intention.</a:t>
            </a:r>
            <a:endParaRPr sz="1000">
              <a:solidFill>
                <a:schemeClr val="dk1"/>
              </a:solidFill>
              <a:latin typeface="Lato"/>
              <a:ea typeface="Lato"/>
              <a:cs typeface="Lato"/>
              <a:sym typeface="Lato"/>
            </a:endParaRPr>
          </a:p>
          <a:p>
            <a:pPr indent="-292100" lvl="0" marL="457200" rtl="0" algn="l">
              <a:spcBef>
                <a:spcPts val="500"/>
              </a:spcBef>
              <a:spcAft>
                <a:spcPts val="500"/>
              </a:spcAft>
              <a:buClr>
                <a:schemeClr val="dk1"/>
              </a:buClr>
              <a:buSzPts val="1000"/>
              <a:buFont typeface="Lato"/>
              <a:buChar char="●"/>
            </a:pPr>
            <a:r>
              <a:rPr lang="en" sz="1000">
                <a:solidFill>
                  <a:schemeClr val="dk1"/>
                </a:solidFill>
                <a:latin typeface="Lato"/>
                <a:ea typeface="Lato"/>
                <a:cs typeface="Lato"/>
                <a:sym typeface="Lato"/>
              </a:rPr>
              <a:t>Han, H. and Hwang, J., 2014. In-flight physical surroundings: quality, satisfaction, and traveller loyalty in the emerging low-cost flight market. Current Issues in Tourism, 20(13), pp.1336-1354.</a:t>
            </a:r>
            <a:endParaRPr sz="11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741775" y="540000"/>
            <a:ext cx="4677300" cy="4776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Description of the problem</a:t>
            </a:r>
            <a:endParaRPr/>
          </a:p>
        </p:txBody>
      </p:sp>
      <p:pic>
        <p:nvPicPr>
          <p:cNvPr id="110" name="Google Shape;110;p22"/>
          <p:cNvPicPr preferRelativeResize="0"/>
          <p:nvPr/>
        </p:nvPicPr>
        <p:blipFill rotWithShape="1">
          <a:blip r:embed="rId3">
            <a:alphaModFix/>
          </a:blip>
          <a:srcRect b="0" l="10456" r="10448" t="0"/>
          <a:stretch/>
        </p:blipFill>
        <p:spPr>
          <a:xfrm>
            <a:off x="0" y="0"/>
            <a:ext cx="2979600" cy="5143501"/>
          </a:xfrm>
          <a:prstGeom prst="rect">
            <a:avLst/>
          </a:prstGeom>
          <a:noFill/>
          <a:ln>
            <a:noFill/>
          </a:ln>
        </p:spPr>
      </p:pic>
      <p:sp>
        <p:nvSpPr>
          <p:cNvPr id="111" name="Google Shape;111;p22"/>
          <p:cNvSpPr/>
          <p:nvPr/>
        </p:nvSpPr>
        <p:spPr>
          <a:xfrm>
            <a:off x="2979600" y="0"/>
            <a:ext cx="219600" cy="395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0" y="4599425"/>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nvSpPr>
        <p:spPr>
          <a:xfrm>
            <a:off x="3863300" y="1200900"/>
            <a:ext cx="5143500" cy="3510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solidFill>
                  <a:schemeClr val="dk1"/>
                </a:solidFill>
                <a:latin typeface="Lato"/>
                <a:ea typeface="Lato"/>
                <a:cs typeface="Lato"/>
                <a:sym typeface="Lato"/>
              </a:rPr>
              <a:t>The Aegean Airlines needed to know how they can increase the number of passengers by providing more satisfaction towards their services.</a:t>
            </a:r>
            <a:endParaRPr>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The study aims to examine the most important factors that influence the passenger’s expectation from an airline services from the given dataset. </a:t>
            </a:r>
            <a:endParaRPr>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This can help the Aegean airlines to create a marketing strategies and quality improvement mechanism plan effectively to cope up with the other competitor airlines.</a:t>
            </a:r>
            <a:endParaRPr>
              <a:solidFill>
                <a:schemeClr val="dk1"/>
              </a:solidFill>
              <a:latin typeface="Lato"/>
              <a:ea typeface="Lato"/>
              <a:cs typeface="Lato"/>
              <a:sym typeface="Lato"/>
            </a:endParaRPr>
          </a:p>
          <a:p>
            <a:pPr indent="-317500" lvl="0" marL="457200" rtl="0" algn="just">
              <a:lnSpc>
                <a:spcPct val="115000"/>
              </a:lnSpc>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Finally, creating a website for Aegean airlines with the main feature that will predict whether a customer is satisfied or not.</a:t>
            </a:r>
            <a:endParaRPr>
              <a:solidFill>
                <a:schemeClr val="dk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9"/>
          <p:cNvPicPr preferRelativeResize="0"/>
          <p:nvPr/>
        </p:nvPicPr>
        <p:blipFill rotWithShape="1">
          <a:blip r:embed="rId3">
            <a:alphaModFix/>
          </a:blip>
          <a:srcRect b="0" l="24794" r="24789" t="0"/>
          <a:stretch/>
        </p:blipFill>
        <p:spPr>
          <a:xfrm>
            <a:off x="0" y="0"/>
            <a:ext cx="3890596" cy="5143501"/>
          </a:xfrm>
          <a:prstGeom prst="rect">
            <a:avLst/>
          </a:prstGeom>
          <a:noFill/>
          <a:ln>
            <a:noFill/>
          </a:ln>
        </p:spPr>
      </p:pic>
      <p:sp>
        <p:nvSpPr>
          <p:cNvPr id="311" name="Google Shape;311;p49"/>
          <p:cNvSpPr txBox="1"/>
          <p:nvPr>
            <p:ph type="ctrTitle"/>
          </p:nvPr>
        </p:nvSpPr>
        <p:spPr>
          <a:xfrm>
            <a:off x="4828650" y="810388"/>
            <a:ext cx="3449100" cy="990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Thanks!</a:t>
            </a:r>
            <a:endParaRPr/>
          </a:p>
        </p:txBody>
      </p:sp>
      <p:sp>
        <p:nvSpPr>
          <p:cNvPr id="312" name="Google Shape;312;p49"/>
          <p:cNvSpPr txBox="1"/>
          <p:nvPr>
            <p:ph idx="1" type="subTitle"/>
          </p:nvPr>
        </p:nvSpPr>
        <p:spPr>
          <a:xfrm>
            <a:off x="4828650" y="2099838"/>
            <a:ext cx="3449100" cy="94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solidFill>
                  <a:schemeClr val="dk1"/>
                </a:solidFill>
              </a:rPr>
              <a:t>Does anyone have any questions?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13" name="Google Shape;313;p49"/>
          <p:cNvSpPr/>
          <p:nvPr/>
        </p:nvSpPr>
        <p:spPr>
          <a:xfrm>
            <a:off x="0" y="0"/>
            <a:ext cx="713100" cy="54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p:nvPr/>
        </p:nvSpPr>
        <p:spPr>
          <a:xfrm>
            <a:off x="3264775" y="539400"/>
            <a:ext cx="219600" cy="46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txBox="1"/>
          <p:nvPr>
            <p:ph type="ctrTitle"/>
          </p:nvPr>
        </p:nvSpPr>
        <p:spPr>
          <a:xfrm>
            <a:off x="260300" y="1774738"/>
            <a:ext cx="2801400" cy="4650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Clr>
                <a:schemeClr val="dk1"/>
              </a:buClr>
              <a:buSzPct val="39285"/>
              <a:buFont typeface="Arial"/>
              <a:buNone/>
            </a:pPr>
            <a:r>
              <a:rPr lang="en"/>
              <a:t>Dataset Description</a:t>
            </a:r>
            <a:r>
              <a:rPr lang="en"/>
              <a:t> </a:t>
            </a:r>
            <a:endParaRPr/>
          </a:p>
        </p:txBody>
      </p:sp>
      <p:sp>
        <p:nvSpPr>
          <p:cNvPr id="120" name="Google Shape;120;p23"/>
          <p:cNvSpPr txBox="1"/>
          <p:nvPr>
            <p:ph idx="1" type="subTitle"/>
          </p:nvPr>
        </p:nvSpPr>
        <p:spPr>
          <a:xfrm>
            <a:off x="147025" y="2571738"/>
            <a:ext cx="2801400" cy="9189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1000"/>
              </a:spcAft>
              <a:buClr>
                <a:schemeClr val="dk1"/>
              </a:buClr>
              <a:buSzPts val="275"/>
              <a:buFont typeface="Arial"/>
              <a:buNone/>
            </a:pPr>
            <a:r>
              <a:rPr lang="en" sz="1400">
                <a:latin typeface="Lato"/>
                <a:ea typeface="Lato"/>
                <a:cs typeface="Lato"/>
                <a:sym typeface="Lato"/>
              </a:rPr>
              <a:t>The dataset is contained an airline passenger satisfaction survey data.it consists of 130k customer feedbacks containing 24 features including both qualitative and quantitative. </a:t>
            </a:r>
            <a:endParaRPr sz="650"/>
          </a:p>
        </p:txBody>
      </p:sp>
      <p:pic>
        <p:nvPicPr>
          <p:cNvPr id="121" name="Google Shape;121;p23"/>
          <p:cNvPicPr preferRelativeResize="0"/>
          <p:nvPr/>
        </p:nvPicPr>
        <p:blipFill rotWithShape="1">
          <a:blip r:embed="rId3">
            <a:alphaModFix/>
          </a:blip>
          <a:srcRect b="3232" l="3020" r="769" t="0"/>
          <a:stretch/>
        </p:blipFill>
        <p:spPr>
          <a:xfrm>
            <a:off x="3484375" y="0"/>
            <a:ext cx="5659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3">
            <a:alphaModFix amt="80000"/>
          </a:blip>
          <a:srcRect b="1580" l="52267" r="5427" t="9133"/>
          <a:stretch/>
        </p:blipFill>
        <p:spPr>
          <a:xfrm>
            <a:off x="5798525" y="0"/>
            <a:ext cx="3345475" cy="5143500"/>
          </a:xfrm>
          <a:prstGeom prst="rect">
            <a:avLst/>
          </a:prstGeom>
          <a:noFill/>
          <a:ln>
            <a:noFill/>
          </a:ln>
        </p:spPr>
      </p:pic>
      <p:sp>
        <p:nvSpPr>
          <p:cNvPr id="127" name="Google Shape;127;p24"/>
          <p:cNvSpPr txBox="1"/>
          <p:nvPr>
            <p:ph type="title"/>
          </p:nvPr>
        </p:nvSpPr>
        <p:spPr>
          <a:xfrm>
            <a:off x="713250" y="1960500"/>
            <a:ext cx="4599600" cy="12225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Summary of Descriptive Analysis</a:t>
            </a:r>
            <a:endParaRPr/>
          </a:p>
        </p:txBody>
      </p:sp>
      <p:sp>
        <p:nvSpPr>
          <p:cNvPr id="128" name="Google Shape;128;p24"/>
          <p:cNvSpPr/>
          <p:nvPr/>
        </p:nvSpPr>
        <p:spPr>
          <a:xfrm flipH="1">
            <a:off x="8430775" y="0"/>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p:nvPr/>
        </p:nvSpPr>
        <p:spPr>
          <a:xfrm flipH="1">
            <a:off x="0" y="4599425"/>
            <a:ext cx="713100" cy="54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p:nvPr/>
        </p:nvSpPr>
        <p:spPr>
          <a:xfrm>
            <a:off x="5588450" y="1185600"/>
            <a:ext cx="219600" cy="395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Summary of Descriptive Analysis</a:t>
            </a:r>
            <a:endParaRPr/>
          </a:p>
        </p:txBody>
      </p:sp>
      <p:pic>
        <p:nvPicPr>
          <p:cNvPr id="136" name="Google Shape;136;p25"/>
          <p:cNvPicPr preferRelativeResize="0"/>
          <p:nvPr/>
        </p:nvPicPr>
        <p:blipFill>
          <a:blip r:embed="rId3">
            <a:alphaModFix/>
          </a:blip>
          <a:stretch>
            <a:fillRect/>
          </a:stretch>
        </p:blipFill>
        <p:spPr>
          <a:xfrm>
            <a:off x="724800" y="1094073"/>
            <a:ext cx="3222950" cy="2073675"/>
          </a:xfrm>
          <a:prstGeom prst="rect">
            <a:avLst/>
          </a:prstGeom>
          <a:noFill/>
          <a:ln cap="flat" cmpd="sng" w="19050">
            <a:solidFill>
              <a:srgbClr val="073763"/>
            </a:solidFill>
            <a:prstDash val="solid"/>
            <a:round/>
            <a:headEnd len="sm" w="sm" type="none"/>
            <a:tailEnd len="sm" w="sm" type="none"/>
          </a:ln>
        </p:spPr>
      </p:pic>
      <p:pic>
        <p:nvPicPr>
          <p:cNvPr id="137" name="Google Shape;137;p25"/>
          <p:cNvPicPr preferRelativeResize="0"/>
          <p:nvPr/>
        </p:nvPicPr>
        <p:blipFill>
          <a:blip r:embed="rId4">
            <a:alphaModFix/>
          </a:blip>
          <a:stretch>
            <a:fillRect/>
          </a:stretch>
        </p:blipFill>
        <p:spPr>
          <a:xfrm>
            <a:off x="5665875" y="1094063"/>
            <a:ext cx="2624250" cy="2314825"/>
          </a:xfrm>
          <a:prstGeom prst="rect">
            <a:avLst/>
          </a:prstGeom>
          <a:noFill/>
          <a:ln cap="flat" cmpd="sng" w="19050">
            <a:solidFill>
              <a:srgbClr val="073763"/>
            </a:solidFill>
            <a:prstDash val="solid"/>
            <a:round/>
            <a:headEnd len="sm" w="sm" type="none"/>
            <a:tailEnd len="sm" w="sm" type="none"/>
          </a:ln>
        </p:spPr>
      </p:pic>
      <p:sp>
        <p:nvSpPr>
          <p:cNvPr id="138" name="Google Shape;138;p25"/>
          <p:cNvSpPr txBox="1"/>
          <p:nvPr/>
        </p:nvSpPr>
        <p:spPr>
          <a:xfrm>
            <a:off x="915900" y="3485350"/>
            <a:ext cx="7633200" cy="16059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a:t>
            </a:r>
            <a:r>
              <a:rPr lang="en">
                <a:solidFill>
                  <a:schemeClr val="dk1"/>
                </a:solidFill>
                <a:latin typeface="Lato"/>
                <a:ea typeface="Lato"/>
                <a:cs typeface="Lato"/>
                <a:sym typeface="Lato"/>
              </a:rPr>
              <a:t>ost of the customers selected 3 to 5 levels. Hence the satisfaction level of seat comfort is high.</a:t>
            </a:r>
            <a:endParaRPr>
              <a:solidFill>
                <a:schemeClr val="dk1"/>
              </a:solidFill>
              <a:latin typeface="Lato"/>
              <a:ea typeface="Lato"/>
              <a:cs typeface="Lato"/>
              <a:sym typeface="Lato"/>
            </a:endParaRPr>
          </a:p>
          <a:p>
            <a:pPr indent="-317500" lvl="0" marL="457200" rtl="0" algn="just">
              <a:spcBef>
                <a:spcPts val="500"/>
              </a:spcBef>
              <a:spcAft>
                <a:spcPts val="0"/>
              </a:spcAft>
              <a:buClr>
                <a:schemeClr val="dk1"/>
              </a:buClr>
              <a:buSzPts val="1400"/>
              <a:buFont typeface="Lato"/>
              <a:buChar char="●"/>
            </a:pPr>
            <a:r>
              <a:rPr lang="en">
                <a:solidFill>
                  <a:schemeClr val="dk1"/>
                </a:solidFill>
                <a:latin typeface="Lato"/>
                <a:ea typeface="Lato"/>
                <a:cs typeface="Lato"/>
                <a:sym typeface="Lato"/>
              </a:rPr>
              <a:t>Majority of the customers who selected seat comfort satisfaction level 4 and 5 are satisfied with airline. </a:t>
            </a:r>
            <a:endParaRPr>
              <a:solidFill>
                <a:schemeClr val="dk1"/>
              </a:solidFill>
              <a:latin typeface="Lato"/>
              <a:ea typeface="Lato"/>
              <a:cs typeface="Lato"/>
              <a:sym typeface="Lato"/>
            </a:endParaRPr>
          </a:p>
          <a:p>
            <a:pPr indent="-317500" lvl="0" marL="457200" rtl="0" algn="just">
              <a:spcBef>
                <a:spcPts val="500"/>
              </a:spcBef>
              <a:spcAft>
                <a:spcPts val="500"/>
              </a:spcAft>
              <a:buClr>
                <a:schemeClr val="dk1"/>
              </a:buClr>
              <a:buSzPts val="1400"/>
              <a:buChar char="●"/>
            </a:pPr>
            <a:r>
              <a:rPr lang="en">
                <a:solidFill>
                  <a:schemeClr val="dk1"/>
                </a:solidFill>
                <a:latin typeface="Lato"/>
                <a:ea typeface="Lato"/>
                <a:cs typeface="Lato"/>
                <a:sym typeface="Lato"/>
              </a:rPr>
              <a:t>Also, majority</a:t>
            </a:r>
            <a:r>
              <a:rPr lang="en">
                <a:solidFill>
                  <a:schemeClr val="dk1"/>
                </a:solidFill>
                <a:latin typeface="Lato"/>
                <a:ea typeface="Lato"/>
                <a:cs typeface="Lato"/>
                <a:sym typeface="Lato"/>
              </a:rPr>
              <a:t> of the </a:t>
            </a:r>
            <a:r>
              <a:rPr lang="en">
                <a:solidFill>
                  <a:schemeClr val="dk1"/>
                </a:solidFill>
                <a:latin typeface="Lato"/>
                <a:ea typeface="Lato"/>
                <a:cs typeface="Lato"/>
                <a:sym typeface="Lato"/>
              </a:rPr>
              <a:t>customers who selected seat comfort satisfaction levels 1,2 and 3 are neutral or dissatisfied with the airline.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44" name="Google Shape;144;p26"/>
          <p:cNvPicPr preferRelativeResize="0"/>
          <p:nvPr/>
        </p:nvPicPr>
        <p:blipFill>
          <a:blip r:embed="rId3">
            <a:alphaModFix/>
          </a:blip>
          <a:stretch>
            <a:fillRect/>
          </a:stretch>
        </p:blipFill>
        <p:spPr>
          <a:xfrm>
            <a:off x="884300" y="1228563"/>
            <a:ext cx="2944350" cy="2423325"/>
          </a:xfrm>
          <a:prstGeom prst="rect">
            <a:avLst/>
          </a:prstGeom>
          <a:noFill/>
          <a:ln cap="flat" cmpd="sng" w="19050">
            <a:solidFill>
              <a:srgbClr val="1C4587"/>
            </a:solidFill>
            <a:prstDash val="solid"/>
            <a:round/>
            <a:headEnd len="sm" w="sm" type="none"/>
            <a:tailEnd len="sm" w="sm" type="none"/>
          </a:ln>
        </p:spPr>
      </p:pic>
      <p:pic>
        <p:nvPicPr>
          <p:cNvPr id="145" name="Google Shape;145;p26"/>
          <p:cNvPicPr preferRelativeResize="0"/>
          <p:nvPr/>
        </p:nvPicPr>
        <p:blipFill>
          <a:blip r:embed="rId4">
            <a:alphaModFix/>
          </a:blip>
          <a:stretch>
            <a:fillRect/>
          </a:stretch>
        </p:blipFill>
        <p:spPr>
          <a:xfrm>
            <a:off x="4651950" y="1257688"/>
            <a:ext cx="3495100" cy="2365100"/>
          </a:xfrm>
          <a:prstGeom prst="rect">
            <a:avLst/>
          </a:prstGeom>
          <a:noFill/>
          <a:ln cap="flat" cmpd="sng" w="19050">
            <a:solidFill>
              <a:srgbClr val="1C4587"/>
            </a:solidFill>
            <a:prstDash val="solid"/>
            <a:round/>
            <a:headEnd len="sm" w="sm" type="none"/>
            <a:tailEnd len="sm" w="sm" type="none"/>
          </a:ln>
        </p:spPr>
      </p:pic>
      <p:sp>
        <p:nvSpPr>
          <p:cNvPr id="146" name="Google Shape;146;p26"/>
          <p:cNvSpPr txBox="1"/>
          <p:nvPr/>
        </p:nvSpPr>
        <p:spPr>
          <a:xfrm>
            <a:off x="472150" y="3741275"/>
            <a:ext cx="8360100" cy="1300200"/>
          </a:xfrm>
          <a:prstGeom prst="rect">
            <a:avLst/>
          </a:prstGeom>
          <a:noFill/>
          <a:ln>
            <a:noFill/>
          </a:ln>
        </p:spPr>
        <p:txBody>
          <a:bodyPr anchorCtr="0" anchor="t" bIns="91425" lIns="91425" spcFirstLastPara="1" rIns="91425" wrap="square" tIns="91425">
            <a:spAutoFit/>
          </a:bodyPr>
          <a:lstStyle/>
          <a:p>
            <a:pPr indent="-336550" lvl="0" marL="457200" rtl="0" algn="just">
              <a:lnSpc>
                <a:spcPct val="107916"/>
              </a:lnSpc>
              <a:spcBef>
                <a:spcPts val="0"/>
              </a:spcBef>
              <a:spcAft>
                <a:spcPts val="0"/>
              </a:spcAft>
              <a:buSzPts val="1700"/>
              <a:buFont typeface="Lato"/>
              <a:buChar char="●"/>
            </a:pPr>
            <a:r>
              <a:rPr lang="en">
                <a:latin typeface="Lato"/>
                <a:ea typeface="Lato"/>
                <a:cs typeface="Lato"/>
                <a:sym typeface="Lato"/>
              </a:rPr>
              <a:t>Here w</a:t>
            </a:r>
            <a:r>
              <a:rPr lang="en">
                <a:solidFill>
                  <a:srgbClr val="000000"/>
                </a:solidFill>
                <a:latin typeface="Lato"/>
                <a:ea typeface="Lato"/>
                <a:cs typeface="Lato"/>
                <a:sym typeface="Lato"/>
              </a:rPr>
              <a:t>e can see that most of customers who selected onboard service satisfaction level 4 and 5 are satisfied with airline. </a:t>
            </a:r>
            <a:endParaRPr>
              <a:solidFill>
                <a:srgbClr val="000000"/>
              </a:solidFill>
              <a:latin typeface="Lato"/>
              <a:ea typeface="Lato"/>
              <a:cs typeface="Lato"/>
              <a:sym typeface="Lato"/>
            </a:endParaRPr>
          </a:p>
          <a:p>
            <a:pPr indent="-336550" lvl="0" marL="457200" rtl="0" algn="just">
              <a:lnSpc>
                <a:spcPct val="107916"/>
              </a:lnSpc>
              <a:spcBef>
                <a:spcPts val="800"/>
              </a:spcBef>
              <a:spcAft>
                <a:spcPts val="800"/>
              </a:spcAft>
              <a:buSzPts val="1700"/>
              <a:buFont typeface="Lato"/>
              <a:buChar char="●"/>
            </a:pPr>
            <a:r>
              <a:rPr lang="en">
                <a:solidFill>
                  <a:srgbClr val="000000"/>
                </a:solidFill>
                <a:latin typeface="Lato"/>
                <a:ea typeface="Lato"/>
                <a:cs typeface="Lato"/>
                <a:sym typeface="Lato"/>
              </a:rPr>
              <a:t>Also, </a:t>
            </a:r>
            <a:r>
              <a:rPr lang="en">
                <a:latin typeface="Lato"/>
                <a:ea typeface="Lato"/>
                <a:cs typeface="Lato"/>
                <a:sym typeface="Lato"/>
              </a:rPr>
              <a:t>majority</a:t>
            </a:r>
            <a:r>
              <a:rPr lang="en">
                <a:solidFill>
                  <a:srgbClr val="000000"/>
                </a:solidFill>
                <a:latin typeface="Lato"/>
                <a:ea typeface="Lato"/>
                <a:cs typeface="Lato"/>
                <a:sym typeface="Lato"/>
              </a:rPr>
              <a:t> of the customers who selected onboard service satisfaction level</a:t>
            </a:r>
            <a:r>
              <a:rPr lang="en">
                <a:latin typeface="Lato"/>
                <a:ea typeface="Lato"/>
                <a:cs typeface="Lato"/>
                <a:sym typeface="Lato"/>
              </a:rPr>
              <a:t>s </a:t>
            </a:r>
            <a:r>
              <a:rPr lang="en">
                <a:solidFill>
                  <a:srgbClr val="000000"/>
                </a:solidFill>
                <a:latin typeface="Lato"/>
                <a:ea typeface="Lato"/>
                <a:cs typeface="Lato"/>
                <a:sym typeface="Lato"/>
              </a:rPr>
              <a:t>1,2 and 3 are neutral or dissatisfied with airline. </a:t>
            </a:r>
            <a:endParaRPr sz="1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52" name="Google Shape;152;p27"/>
          <p:cNvPicPr preferRelativeResize="0"/>
          <p:nvPr/>
        </p:nvPicPr>
        <p:blipFill>
          <a:blip r:embed="rId3">
            <a:alphaModFix/>
          </a:blip>
          <a:stretch>
            <a:fillRect/>
          </a:stretch>
        </p:blipFill>
        <p:spPr>
          <a:xfrm>
            <a:off x="877275" y="1159000"/>
            <a:ext cx="3694724" cy="1995399"/>
          </a:xfrm>
          <a:prstGeom prst="rect">
            <a:avLst/>
          </a:prstGeom>
          <a:noFill/>
          <a:ln cap="flat" cmpd="sng" w="19050">
            <a:solidFill>
              <a:srgbClr val="1C4587"/>
            </a:solidFill>
            <a:prstDash val="solid"/>
            <a:round/>
            <a:headEnd len="sm" w="sm" type="none"/>
            <a:tailEnd len="sm" w="sm" type="none"/>
          </a:ln>
        </p:spPr>
      </p:pic>
      <p:pic>
        <p:nvPicPr>
          <p:cNvPr id="153" name="Google Shape;153;p27"/>
          <p:cNvPicPr preferRelativeResize="0"/>
          <p:nvPr/>
        </p:nvPicPr>
        <p:blipFill>
          <a:blip r:embed="rId4">
            <a:alphaModFix/>
          </a:blip>
          <a:stretch>
            <a:fillRect/>
          </a:stretch>
        </p:blipFill>
        <p:spPr>
          <a:xfrm>
            <a:off x="4777500" y="1081075"/>
            <a:ext cx="3641700" cy="2167485"/>
          </a:xfrm>
          <a:prstGeom prst="rect">
            <a:avLst/>
          </a:prstGeom>
          <a:noFill/>
          <a:ln cap="flat" cmpd="sng" w="19050">
            <a:solidFill>
              <a:srgbClr val="1C4587"/>
            </a:solidFill>
            <a:prstDash val="solid"/>
            <a:round/>
            <a:headEnd len="sm" w="sm" type="none"/>
            <a:tailEnd len="sm" w="sm" type="none"/>
          </a:ln>
        </p:spPr>
      </p:pic>
      <p:sp>
        <p:nvSpPr>
          <p:cNvPr id="154" name="Google Shape;154;p27"/>
          <p:cNvSpPr txBox="1"/>
          <p:nvPr/>
        </p:nvSpPr>
        <p:spPr>
          <a:xfrm>
            <a:off x="231625" y="3377025"/>
            <a:ext cx="8822700" cy="1665900"/>
          </a:xfrm>
          <a:prstGeom prst="rect">
            <a:avLst/>
          </a:prstGeom>
          <a:noFill/>
          <a:ln>
            <a:noFill/>
          </a:ln>
        </p:spPr>
        <p:txBody>
          <a:bodyPr anchorCtr="0" anchor="t" bIns="91425" lIns="91425" spcFirstLastPara="1" rIns="91425" wrap="square" tIns="91425">
            <a:normAutofit fontScale="25000" lnSpcReduction="20000"/>
          </a:bodyPr>
          <a:lstStyle/>
          <a:p>
            <a:pPr indent="-317500" lvl="0" marL="457200" rtl="0" algn="just">
              <a:lnSpc>
                <a:spcPct val="115000"/>
              </a:lnSpc>
              <a:spcBef>
                <a:spcPts val="0"/>
              </a:spcBef>
              <a:spcAft>
                <a:spcPts val="0"/>
              </a:spcAft>
              <a:buClr>
                <a:srgbClr val="000000"/>
              </a:buClr>
              <a:buSzPct val="100000"/>
              <a:buFont typeface="Lato"/>
              <a:buChar char="●"/>
            </a:pPr>
            <a:r>
              <a:rPr lang="en" sz="5600">
                <a:latin typeface="Lato"/>
                <a:ea typeface="Lato"/>
                <a:cs typeface="Lato"/>
                <a:sym typeface="Lato"/>
              </a:rPr>
              <a:t>B</a:t>
            </a:r>
            <a:r>
              <a:rPr lang="en" sz="5600">
                <a:solidFill>
                  <a:srgbClr val="000000"/>
                </a:solidFill>
                <a:latin typeface="Lato"/>
                <a:ea typeface="Lato"/>
                <a:cs typeface="Lato"/>
                <a:sym typeface="Lato"/>
              </a:rPr>
              <a:t>usiness class have upgraded services than the economy class and customers travel in business class  are most probably satisfied with the airlines. </a:t>
            </a:r>
            <a:r>
              <a:rPr lang="en" sz="5600">
                <a:solidFill>
                  <a:schemeClr val="dk1"/>
                </a:solidFill>
                <a:latin typeface="Lato"/>
                <a:ea typeface="Lato"/>
                <a:cs typeface="Lato"/>
                <a:sym typeface="Lato"/>
              </a:rPr>
              <a:t>(USA today) (Covington travel). </a:t>
            </a:r>
            <a:r>
              <a:rPr lang="en" sz="5600">
                <a:latin typeface="Lato"/>
                <a:ea typeface="Lato"/>
                <a:cs typeface="Lato"/>
                <a:sym typeface="Lato"/>
              </a:rPr>
              <a:t>Here </a:t>
            </a:r>
            <a:r>
              <a:rPr lang="en" sz="5600">
                <a:solidFill>
                  <a:srgbClr val="000000"/>
                </a:solidFill>
                <a:latin typeface="Lato"/>
                <a:ea typeface="Lato"/>
                <a:cs typeface="Lato"/>
                <a:sym typeface="Lato"/>
              </a:rPr>
              <a:t>we can see that the people travel in business class ae more satisfied than the economy and economy plus class.</a:t>
            </a:r>
            <a:endParaRPr sz="5600">
              <a:solidFill>
                <a:srgbClr val="000000"/>
              </a:solidFill>
              <a:latin typeface="Lato"/>
              <a:ea typeface="Lato"/>
              <a:cs typeface="Lato"/>
              <a:sym typeface="Lato"/>
            </a:endParaRPr>
          </a:p>
          <a:p>
            <a:pPr indent="0" lvl="0" marL="457200" rtl="0" algn="just">
              <a:lnSpc>
                <a:spcPct val="115000"/>
              </a:lnSpc>
              <a:spcBef>
                <a:spcPts val="1200"/>
              </a:spcBef>
              <a:spcAft>
                <a:spcPts val="0"/>
              </a:spcAft>
              <a:buNone/>
            </a:pPr>
            <a:r>
              <a:t/>
            </a:r>
            <a:endParaRPr sz="5600">
              <a:latin typeface="Lato"/>
              <a:ea typeface="Lato"/>
              <a:cs typeface="Lato"/>
              <a:sym typeface="Lato"/>
            </a:endParaRPr>
          </a:p>
          <a:p>
            <a:pPr indent="-317500" lvl="0" marL="457200" rtl="0" algn="just">
              <a:lnSpc>
                <a:spcPct val="115000"/>
              </a:lnSpc>
              <a:spcBef>
                <a:spcPts val="1200"/>
              </a:spcBef>
              <a:spcAft>
                <a:spcPts val="0"/>
              </a:spcAft>
              <a:buClr>
                <a:srgbClr val="000000"/>
              </a:buClr>
              <a:buSzPct val="100000"/>
              <a:buFont typeface="Lato"/>
              <a:buChar char="●"/>
            </a:pPr>
            <a:r>
              <a:rPr lang="en" sz="5600">
                <a:latin typeface="Lato"/>
                <a:ea typeface="Lato"/>
                <a:cs typeface="Lato"/>
                <a:sym typeface="Lato"/>
              </a:rPr>
              <a:t>P</a:t>
            </a:r>
            <a:r>
              <a:rPr lang="en" sz="5600">
                <a:solidFill>
                  <a:srgbClr val="000000"/>
                </a:solidFill>
                <a:latin typeface="Lato"/>
                <a:ea typeface="Lato"/>
                <a:cs typeface="Lato"/>
                <a:sym typeface="Lato"/>
              </a:rPr>
              <a:t>eople </a:t>
            </a:r>
            <a:r>
              <a:rPr lang="en" sz="5600">
                <a:latin typeface="Lato"/>
                <a:ea typeface="Lato"/>
                <a:cs typeface="Lato"/>
                <a:sym typeface="Lato"/>
              </a:rPr>
              <a:t>who </a:t>
            </a:r>
            <a:r>
              <a:rPr lang="en" sz="5600">
                <a:solidFill>
                  <a:srgbClr val="000000"/>
                </a:solidFill>
                <a:latin typeface="Lato"/>
                <a:ea typeface="Lato"/>
                <a:cs typeface="Lato"/>
                <a:sym typeface="Lato"/>
              </a:rPr>
              <a:t>travel for personal reasons are more dissatisfied with the airlines </a:t>
            </a:r>
            <a:r>
              <a:rPr lang="en" sz="5600">
                <a:latin typeface="Lato"/>
                <a:ea typeface="Lato"/>
                <a:cs typeface="Lato"/>
                <a:sym typeface="Lato"/>
              </a:rPr>
              <a:t>than the people</a:t>
            </a:r>
            <a:r>
              <a:rPr lang="en" sz="5600">
                <a:solidFill>
                  <a:srgbClr val="000000"/>
                </a:solidFill>
                <a:latin typeface="Lato"/>
                <a:ea typeface="Lato"/>
                <a:cs typeface="Lato"/>
                <a:sym typeface="Lato"/>
              </a:rPr>
              <a:t> </a:t>
            </a:r>
            <a:r>
              <a:rPr lang="en" sz="5600">
                <a:latin typeface="Lato"/>
                <a:ea typeface="Lato"/>
                <a:cs typeface="Lato"/>
                <a:sym typeface="Lato"/>
              </a:rPr>
              <a:t>who</a:t>
            </a:r>
            <a:r>
              <a:rPr lang="en" sz="5600">
                <a:solidFill>
                  <a:srgbClr val="000000"/>
                </a:solidFill>
                <a:latin typeface="Lato"/>
                <a:ea typeface="Lato"/>
                <a:cs typeface="Lato"/>
                <a:sym typeface="Lato"/>
              </a:rPr>
              <a:t> travel for business reasons.</a:t>
            </a:r>
            <a:endParaRPr sz="5600">
              <a:solidFill>
                <a:srgbClr val="000000"/>
              </a:solidFill>
              <a:latin typeface="Lato"/>
              <a:ea typeface="Lato"/>
              <a:cs typeface="Lato"/>
              <a:sym typeface="Lato"/>
            </a:endParaRPr>
          </a:p>
          <a:p>
            <a:pPr indent="0" lvl="0" marL="0" rtl="0" algn="l">
              <a:lnSpc>
                <a:spcPct val="115000"/>
              </a:lnSpc>
              <a:spcBef>
                <a:spcPts val="1200"/>
              </a:spcBef>
              <a:spcAft>
                <a:spcPts val="0"/>
              </a:spcAft>
              <a:buNone/>
            </a:pPr>
            <a:r>
              <a:t/>
            </a:r>
            <a:endParaRPr>
              <a:solidFill>
                <a:srgbClr val="000000"/>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724800" y="540000"/>
            <a:ext cx="7694400" cy="47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Summary of Descriptive Analysis</a:t>
            </a:r>
            <a:endParaRPr/>
          </a:p>
        </p:txBody>
      </p:sp>
      <p:pic>
        <p:nvPicPr>
          <p:cNvPr id="160" name="Google Shape;160;p28"/>
          <p:cNvPicPr preferRelativeResize="0"/>
          <p:nvPr/>
        </p:nvPicPr>
        <p:blipFill>
          <a:blip r:embed="rId3">
            <a:alphaModFix/>
          </a:blip>
          <a:stretch>
            <a:fillRect/>
          </a:stretch>
        </p:blipFill>
        <p:spPr>
          <a:xfrm>
            <a:off x="423625" y="1328925"/>
            <a:ext cx="4997299" cy="3063504"/>
          </a:xfrm>
          <a:prstGeom prst="rect">
            <a:avLst/>
          </a:prstGeom>
          <a:noFill/>
          <a:ln cap="flat" cmpd="sng" w="19050">
            <a:solidFill>
              <a:srgbClr val="1C4587"/>
            </a:solidFill>
            <a:prstDash val="solid"/>
            <a:round/>
            <a:headEnd len="sm" w="sm" type="none"/>
            <a:tailEnd len="sm" w="sm" type="none"/>
          </a:ln>
        </p:spPr>
      </p:pic>
      <p:sp>
        <p:nvSpPr>
          <p:cNvPr id="161" name="Google Shape;161;p28"/>
          <p:cNvSpPr txBox="1"/>
          <p:nvPr/>
        </p:nvSpPr>
        <p:spPr>
          <a:xfrm>
            <a:off x="5713975" y="1328925"/>
            <a:ext cx="3289200" cy="3159600"/>
          </a:xfrm>
          <a:prstGeom prst="rect">
            <a:avLst/>
          </a:prstGeom>
          <a:noFill/>
          <a:ln>
            <a:noFill/>
          </a:ln>
        </p:spPr>
        <p:txBody>
          <a:bodyPr anchorCtr="0" anchor="ctr" bIns="91425" lIns="91425" spcFirstLastPara="1" rIns="91425" wrap="square" tIns="91425">
            <a:normAutofit/>
          </a:bodyPr>
          <a:lstStyle/>
          <a:p>
            <a:pPr indent="-318770" lvl="0" marL="457200" rtl="0" algn="just">
              <a:lnSpc>
                <a:spcPct val="105000"/>
              </a:lnSpc>
              <a:spcBef>
                <a:spcPts val="0"/>
              </a:spcBef>
              <a:spcAft>
                <a:spcPts val="0"/>
              </a:spcAft>
              <a:buClr>
                <a:srgbClr val="000000"/>
              </a:buClr>
              <a:buSzPts val="1420"/>
              <a:buFont typeface="Lato"/>
              <a:buChar char="●"/>
            </a:pPr>
            <a:r>
              <a:rPr lang="en" sz="1420">
                <a:latin typeface="Lato"/>
                <a:ea typeface="Lato"/>
                <a:cs typeface="Lato"/>
                <a:sym typeface="Lato"/>
              </a:rPr>
              <a:t>That can be due to the fact that people who travel for </a:t>
            </a:r>
            <a:r>
              <a:rPr lang="en" sz="1420">
                <a:solidFill>
                  <a:srgbClr val="000000"/>
                </a:solidFill>
                <a:latin typeface="Lato"/>
                <a:ea typeface="Lato"/>
                <a:cs typeface="Lato"/>
                <a:sym typeface="Lato"/>
              </a:rPr>
              <a:t>personal </a:t>
            </a:r>
            <a:r>
              <a:rPr lang="en" sz="1420">
                <a:latin typeface="Lato"/>
                <a:ea typeface="Lato"/>
                <a:cs typeface="Lato"/>
                <a:sym typeface="Lato"/>
              </a:rPr>
              <a:t>purposes </a:t>
            </a:r>
            <a:r>
              <a:rPr lang="en" sz="1420">
                <a:solidFill>
                  <a:srgbClr val="000000"/>
                </a:solidFill>
                <a:latin typeface="Lato"/>
                <a:ea typeface="Lato"/>
                <a:cs typeface="Lato"/>
                <a:sym typeface="Lato"/>
              </a:rPr>
              <a:t>travel in Economy or Economy plus classes as they are cheap and people travel for business purposes travel in business class. </a:t>
            </a:r>
            <a:endParaRPr sz="1420">
              <a:solidFill>
                <a:srgbClr val="000000"/>
              </a:solidFill>
              <a:latin typeface="Lato"/>
              <a:ea typeface="Lato"/>
              <a:cs typeface="Lato"/>
              <a:sym typeface="Lato"/>
            </a:endParaRPr>
          </a:p>
          <a:p>
            <a:pPr indent="0" lvl="0" marL="457200" rtl="0" algn="just">
              <a:lnSpc>
                <a:spcPct val="105000"/>
              </a:lnSpc>
              <a:spcBef>
                <a:spcPts val="1200"/>
              </a:spcBef>
              <a:spcAft>
                <a:spcPts val="1200"/>
              </a:spcAft>
              <a:buNone/>
            </a:pPr>
            <a:r>
              <a:t/>
            </a:r>
            <a:endParaRPr sz="1420">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